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8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18.png" ContentType="image/png"/>
  <Override PartName="/ppt/media/image9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29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10.png" ContentType="image/png"/>
  <Override PartName="/ppt/media/image23.jpeg" ContentType="image/jpeg"/>
  <Override PartName="/ppt/media/image22.png" ContentType="image/png"/>
  <Override PartName="/ppt/media/image20.png" ContentType="image/png"/>
  <Override PartName="/ppt/media/image24.jpeg" ContentType="image/jpeg"/>
  <Override PartName="/ppt/media/image2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1.jpeg" ContentType="image/jpeg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2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FF6FC2-1866-4C36-B7C7-8F10FF6F6CE5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IN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695EC3-0170-4BAF-8010-8EA1ADC7C44A}" type="slidenum"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IN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85A4D0D-72E0-4271-8A2B-11717256CAB5}" type="slidenum"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IN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F54487C-6ECA-48AF-AE47-FF36BC792085}" type="slidenum"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5F2AAB-0D83-4492-BF29-15079EE03F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38B57B2-5505-4B4A-9358-836C98D1EDB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16FB7AED-DB84-48C8-BDE7-FFC928D4EA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88C33B-6DDF-461A-A8B9-9F300DCCB11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32954E-743E-49C3-B47A-BF1BC051A7B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3DBE7FF-22D6-406D-9D04-7B167911BA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B1E8432-29C5-4198-A3FB-93CA958135A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4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5CE8308-B4EB-449E-8AE0-7A85C3472D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01DF497-C12E-4978-8B16-94F0265D98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8DFA532-3C91-41F2-A272-8BB50D978F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4D6000B-FE89-466D-AE37-7F9530AF53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8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915200" y="1788480"/>
            <a:ext cx="8361000" cy="209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89000"/>
              </a:lnSpc>
              <a:buNone/>
            </a:pPr>
            <a:r>
              <a:rPr b="0" lang="en-US" sz="7200" spc="-1" strike="noStrike" cap="all">
                <a:solidFill>
                  <a:schemeClr val="dk2"/>
                </a:solidFill>
                <a:latin typeface="Franklin Gothic Book"/>
              </a:rPr>
              <a:t>Click to edit Master title style</a:t>
            </a:r>
            <a:endParaRPr b="0" lang="en-US" sz="72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752760" y="6453360"/>
            <a:ext cx="160776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2584080" y="6453360"/>
            <a:ext cx="7022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C4CA0D7-F817-4A27-AAF2-21833F0D978F}" type="slidenum"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52760" y="744120"/>
            <a:ext cx="10673640" cy="5349600"/>
            <a:chOff x="752760" y="744120"/>
            <a:chExt cx="10673640" cy="5349600"/>
          </a:xfrm>
        </p:grpSpPr>
        <p:sp>
          <p:nvSpPr>
            <p:cNvPr id="6" name="Freeform 6"/>
            <p:cNvSpPr/>
            <p:nvPr/>
          </p:nvSpPr>
          <p:spPr>
            <a:xfrm>
              <a:off x="8151840" y="1685520"/>
              <a:ext cx="3274560" cy="4408200"/>
            </a:xfrm>
            <a:custGeom>
              <a:avLst/>
              <a:gdLst>
                <a:gd name="textAreaLeft" fmla="*/ 0 w 3274560"/>
                <a:gd name="textAreaRight" fmla="*/ 3274920 w 3274560"/>
                <a:gd name="textAreaTop" fmla="*/ 0 h 4408200"/>
                <a:gd name="textAreaBottom" fmla="*/ 4408560 h 4408200"/>
              </a:gdLst>
              <a:ahLst/>
              <a:rect l="textAreaLeft" t="textAreaTop" r="textAreaRight" b="textAreaBottom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flipH="1" flipV="1">
              <a:off x="752400" y="743760"/>
              <a:ext cx="3275280" cy="4408200"/>
            </a:xfrm>
            <a:custGeom>
              <a:avLst/>
              <a:gdLst>
                <a:gd name="textAreaLeft" fmla="*/ 360 w 3275280"/>
                <a:gd name="textAreaRight" fmla="*/ 3276000 w 3275280"/>
                <a:gd name="textAreaTop" fmla="*/ -360 h 4408200"/>
                <a:gd name="textAreaBottom" fmla="*/ 4408200 h 4408200"/>
              </a:gdLst>
              <a:ahLst/>
              <a:rect l="textAreaLeft" t="textAreaTop" r="textAreaRight" b="textAreaBottom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4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Click to edit the outline text format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864000" indent="-324000">
              <a:lnSpc>
                <a:spcPct val="94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2"/>
                </a:solidFill>
                <a:latin typeface="Franklin Gothic Book"/>
              </a:rPr>
              <a:t>Second Outline Level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2" marL="1296000" indent="-288000">
              <a:lnSpc>
                <a:spcPct val="94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chemeClr val="dk2"/>
                </a:solidFill>
                <a:latin typeface="Franklin Gothic Book"/>
              </a:rPr>
              <a:t>Third Outline Level</a:t>
            </a:r>
            <a:endParaRPr b="0" i="1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3" marL="1728000" indent="-216000">
              <a:lnSpc>
                <a:spcPct val="94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Fourth Outline Level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4" marL="2160000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5" marL="2592000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6" marL="3024000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8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Rectangle 7"/>
          <p:cNvSpPr/>
          <p:nvPr/>
        </p:nvSpPr>
        <p:spPr>
          <a:xfrm>
            <a:off x="0" y="360"/>
            <a:ext cx="5303160" cy="685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3960" y="685800"/>
            <a:ext cx="3855240" cy="21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4000"/>
              </a:lnSpc>
              <a:buNone/>
            </a:pPr>
            <a:r>
              <a:rPr b="0" lang="en-US" sz="4800" spc="-1" strike="noStrike">
                <a:solidFill>
                  <a:schemeClr val="dk2"/>
                </a:solidFill>
                <a:latin typeface="Franklin Gothic Book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256080" y="685800"/>
            <a:ext cx="5211720" cy="517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chemeClr val="dk2"/>
                </a:solidFill>
                <a:latin typeface="Franklin Gothic Book"/>
              </a:rPr>
              <a:t>Second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2" marL="13716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chemeClr val="dk2"/>
                </a:solidFill>
                <a:latin typeface="Franklin Gothic Book"/>
              </a:rPr>
              <a:t>Third level</a:t>
            </a:r>
            <a:endParaRPr b="0" i="1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3" marL="18288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chemeClr val="dk2"/>
                </a:solidFill>
                <a:latin typeface="Franklin Gothic Book"/>
              </a:rPr>
              <a:t>Fourth level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4" marL="22860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Fifth level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723960" y="2856240"/>
            <a:ext cx="3855240" cy="301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3000"/>
              </a:lnSpc>
              <a:spcAft>
                <a:spcPts val="1500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dt" idx="28"/>
          </p:nvPr>
        </p:nvSpPr>
        <p:spPr>
          <a:xfrm>
            <a:off x="72396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ftr" idx="29"/>
          </p:nvPr>
        </p:nvSpPr>
        <p:spPr>
          <a:xfrm>
            <a:off x="2206080" y="6453360"/>
            <a:ext cx="23734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sldNum" idx="30"/>
          </p:nvPr>
        </p:nvSpPr>
        <p:spPr>
          <a:xfrm>
            <a:off x="98830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1A38F63-A21F-4873-A03E-9942EF3D3CE9}" type="slidenum"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Rectangle 8"/>
          <p:cNvSpPr/>
          <p:nvPr/>
        </p:nvSpPr>
        <p:spPr>
          <a:xfrm>
            <a:off x="530352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Rectangle 7"/>
          <p:cNvSpPr/>
          <p:nvPr/>
        </p:nvSpPr>
        <p:spPr>
          <a:xfrm>
            <a:off x="0" y="360"/>
            <a:ext cx="5303160" cy="6857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23960" y="685800"/>
            <a:ext cx="3855240" cy="215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4000"/>
              </a:lnSpc>
              <a:buNone/>
            </a:pPr>
            <a:r>
              <a:rPr b="0" lang="en-US" sz="4800" spc="-1" strike="noStrike">
                <a:solidFill>
                  <a:schemeClr val="dk2"/>
                </a:solidFill>
                <a:latin typeface="Franklin Gothic Book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532120" y="0"/>
            <a:ext cx="665964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Franklin Gothic Book"/>
              </a:rPr>
              <a:t>Click icon to add picture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723960" y="2855880"/>
            <a:ext cx="3855240" cy="301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3000"/>
              </a:lnSpc>
              <a:spcAft>
                <a:spcPts val="1500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31"/>
          </p:nvPr>
        </p:nvSpPr>
        <p:spPr>
          <a:xfrm>
            <a:off x="72396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32"/>
          </p:nvPr>
        </p:nvSpPr>
        <p:spPr>
          <a:xfrm>
            <a:off x="2206080" y="6453360"/>
            <a:ext cx="23734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33"/>
          </p:nvPr>
        </p:nvSpPr>
        <p:spPr>
          <a:xfrm>
            <a:off x="98830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64A95D0-4594-4CF1-9FD4-B4C5E2ECF33E}" type="slidenum"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Rectangle 8"/>
          <p:cNvSpPr/>
          <p:nvPr/>
        </p:nvSpPr>
        <p:spPr>
          <a:xfrm>
            <a:off x="530352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US" sz="4400" spc="-1" strike="noStrike">
                <a:solidFill>
                  <a:schemeClr val="dk2"/>
                </a:solidFill>
                <a:latin typeface="Franklin Gothic Book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371600" y="2295360"/>
            <a:ext cx="9600840" cy="357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chemeClr val="dk2"/>
                </a:solidFill>
                <a:latin typeface="Franklin Gothic Book"/>
              </a:rPr>
              <a:t>Second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2" marL="13716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chemeClr val="dk2"/>
                </a:solidFill>
                <a:latin typeface="Franklin Gothic Book"/>
              </a:rPr>
              <a:t>Third level</a:t>
            </a:r>
            <a:endParaRPr b="0" i="1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3" marL="18288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chemeClr val="dk2"/>
                </a:solidFill>
                <a:latin typeface="Franklin Gothic Book"/>
              </a:rPr>
              <a:t>Fourth level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4" marL="22860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Fifth level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4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5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6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068BB67-563B-4398-8A9F-518EBE761EAC}" type="slidenum"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596520" y="624240"/>
            <a:ext cx="1565280" cy="524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US" sz="4400" spc="-1" strike="noStrike">
                <a:solidFill>
                  <a:schemeClr val="dk2"/>
                </a:solidFill>
                <a:latin typeface="Franklin Gothic Book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371600" y="624240"/>
            <a:ext cx="8179200" cy="524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chemeClr val="dk2"/>
                </a:solidFill>
                <a:latin typeface="Franklin Gothic Book"/>
              </a:rPr>
              <a:t>Second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2" marL="13716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chemeClr val="dk2"/>
                </a:solidFill>
                <a:latin typeface="Franklin Gothic Book"/>
              </a:rPr>
              <a:t>Third level</a:t>
            </a:r>
            <a:endParaRPr b="0" i="1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3" marL="18288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chemeClr val="dk2"/>
                </a:solidFill>
                <a:latin typeface="Franklin Gothic Book"/>
              </a:rPr>
              <a:t>Fourth level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4" marL="22860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Fifth level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dt" idx="7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ftr" idx="8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sldNum" idx="9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61965F2-0884-4786-B9E1-DE7BD4F70BA6}" type="slidenum"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US" sz="4400" spc="-1" strike="noStrike">
                <a:solidFill>
                  <a:schemeClr val="dk2"/>
                </a:solidFill>
                <a:latin typeface="Franklin Gothic Book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chemeClr val="dk2"/>
                </a:solidFill>
                <a:latin typeface="Franklin Gothic Book"/>
              </a:rPr>
              <a:t>Second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2" marL="13716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chemeClr val="dk2"/>
                </a:solidFill>
                <a:latin typeface="Franklin Gothic Book"/>
              </a:rPr>
              <a:t>Third level</a:t>
            </a:r>
            <a:endParaRPr b="0" i="1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3" marL="18288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chemeClr val="dk2"/>
                </a:solidFill>
                <a:latin typeface="Franklin Gothic Book"/>
              </a:rPr>
              <a:t>Fourth level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4" marL="22860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Fifth level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0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1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2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3BDDC32-957D-42AA-8C50-D4E362714A7B}" type="slidenum"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1b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65000" y="1301400"/>
            <a:ext cx="96127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914400">
              <a:lnSpc>
                <a:spcPct val="89000"/>
              </a:lnSpc>
              <a:buNone/>
            </a:pPr>
            <a:r>
              <a:rPr b="0" lang="en-US" sz="7200" spc="-1" strike="noStrike" cap="all">
                <a:solidFill>
                  <a:schemeClr val="dk2"/>
                </a:solidFill>
                <a:latin typeface="Franklin Gothic Book"/>
              </a:rPr>
              <a:t>Click to edit Master title style</a:t>
            </a:r>
            <a:endParaRPr b="0" lang="en-US" sz="72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65000" y="4216320"/>
            <a:ext cx="9612720" cy="114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914400">
              <a:lnSpc>
                <a:spcPct val="112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3"/>
          </p:nvPr>
        </p:nvSpPr>
        <p:spPr>
          <a:xfrm>
            <a:off x="739080" y="6453360"/>
            <a:ext cx="162216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&lt;date/time&gt;</a:t>
            </a:r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14"/>
          </p:nvPr>
        </p:nvSpPr>
        <p:spPr>
          <a:xfrm>
            <a:off x="2584440" y="6453360"/>
            <a:ext cx="7022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15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6F8E3C4-17E6-4984-A533-EB65022FD0BE}" type="slidenum"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" name="Freeform 6"/>
          <p:cNvSpPr/>
          <p:nvPr/>
        </p:nvSpPr>
        <p:spPr>
          <a:xfrm>
            <a:off x="8151840" y="1685520"/>
            <a:ext cx="3274560" cy="4408200"/>
          </a:xfrm>
          <a:custGeom>
            <a:avLst/>
            <a:gdLst>
              <a:gd name="textAreaLeft" fmla="*/ 0 w 3274560"/>
              <a:gd name="textAreaRight" fmla="*/ 3274920 w 3274560"/>
              <a:gd name="textAreaTop" fmla="*/ 0 h 4408200"/>
              <a:gd name="textAreaBottom" fmla="*/ 4408560 h 4408200"/>
            </a:gdLst>
            <a:ahLst/>
            <a:rect l="textAreaLeft" t="textAreaTop" r="textAreaRight" b="textAreaBottom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US" sz="4400" spc="-1" strike="noStrike">
                <a:solidFill>
                  <a:schemeClr val="dk2"/>
                </a:solidFill>
                <a:latin typeface="Franklin Gothic Book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447440" cy="358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chemeClr val="dk2"/>
                </a:solidFill>
                <a:latin typeface="Franklin Gothic Book"/>
              </a:rPr>
              <a:t>Second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2" marL="13716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chemeClr val="dk2"/>
                </a:solidFill>
                <a:latin typeface="Franklin Gothic Book"/>
              </a:rPr>
              <a:t>Third level</a:t>
            </a:r>
            <a:endParaRPr b="0" i="1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3" marL="18288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chemeClr val="dk2"/>
                </a:solidFill>
                <a:latin typeface="Franklin Gothic Book"/>
              </a:rPr>
              <a:t>Fourth level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4" marL="22860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Fifth level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525360" y="2286000"/>
            <a:ext cx="4447440" cy="358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chemeClr val="dk2"/>
                </a:solidFill>
                <a:latin typeface="Franklin Gothic Book"/>
              </a:rPr>
              <a:t>Second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2" marL="13716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chemeClr val="dk2"/>
                </a:solidFill>
                <a:latin typeface="Franklin Gothic Book"/>
              </a:rPr>
              <a:t>Third level</a:t>
            </a:r>
            <a:endParaRPr b="0" i="1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3" marL="18288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chemeClr val="dk2"/>
                </a:solidFill>
                <a:latin typeface="Franklin Gothic Book"/>
              </a:rPr>
              <a:t>Fourth level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4" marL="22860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Fifth level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16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17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18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B63E8F5-4C4C-4CA1-B934-C5CC02A18551}" type="slidenum"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US" sz="4400" spc="-1" strike="noStrike">
                <a:solidFill>
                  <a:schemeClr val="dk2"/>
                </a:solidFill>
                <a:latin typeface="Franklin Gothic Book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371600" y="2340720"/>
            <a:ext cx="444348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4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30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1371600" y="3305160"/>
            <a:ext cx="4443480" cy="256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chemeClr val="dk2"/>
                </a:solidFill>
                <a:latin typeface="Franklin Gothic Book"/>
              </a:rPr>
              <a:t>Second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2" marL="13716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chemeClr val="dk2"/>
                </a:solidFill>
                <a:latin typeface="Franklin Gothic Book"/>
              </a:rPr>
              <a:t>Third level</a:t>
            </a:r>
            <a:endParaRPr b="0" i="1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3" marL="18288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chemeClr val="dk2"/>
                </a:solidFill>
                <a:latin typeface="Franklin Gothic Book"/>
              </a:rPr>
              <a:t>Fourth level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4" marL="22860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Fifth level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525000" y="2340720"/>
            <a:ext cx="444348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4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30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525000" y="3305160"/>
            <a:ext cx="4443480" cy="256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Click to edit Master text styles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2000" spc="-1" strike="noStrike">
                <a:solidFill>
                  <a:schemeClr val="dk2"/>
                </a:solidFill>
                <a:latin typeface="Franklin Gothic Book"/>
              </a:rPr>
              <a:t>Second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2" marL="13716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800" spc="-1" strike="noStrike">
                <a:solidFill>
                  <a:schemeClr val="dk2"/>
                </a:solidFill>
                <a:latin typeface="Franklin Gothic Book"/>
              </a:rPr>
              <a:t>Third level</a:t>
            </a:r>
            <a:endParaRPr b="0" i="1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3" marL="18288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b="0" i="1" lang="en-US" sz="1800" spc="-1" strike="noStrike">
                <a:solidFill>
                  <a:schemeClr val="dk2"/>
                </a:solidFill>
                <a:latin typeface="Franklin Gothic Book"/>
              </a:rPr>
              <a:t>Fourth level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4" marL="22860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Fifth level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dt" idx="19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ftr" idx="20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8"/>
          <p:cNvSpPr>
            <a:spLocks noGrp="1"/>
          </p:cNvSpPr>
          <p:nvPr>
            <p:ph type="sldNum" idx="21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985AC05-2521-4453-A560-D8183A27502C}" type="slidenum"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US" sz="4400" spc="-1" strike="noStrike">
                <a:solidFill>
                  <a:schemeClr val="dk2"/>
                </a:solidFill>
                <a:latin typeface="Franklin Gothic Book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dt" idx="22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ftr" idx="23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sldNum" idx="24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3B5F026-DA2E-4800-BFCB-17943AEB2B2A}" type="slidenum"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8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 type="dt" idx="25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&lt;date/time&gt;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ftr" idx="26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sldNum" idx="27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IN" sz="1200" spc="-1" strike="noStrike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5D4BFE5-2313-4075-BC20-162690158100}" type="slidenum">
              <a:rPr b="0" lang="en-IN" sz="1200" spc="-1" strike="noStrike">
                <a:solidFill>
                  <a:schemeClr val="dk2"/>
                </a:solidFill>
                <a:latin typeface="Franklin Gothic Book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4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Click to edit the outline text format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864000" indent="-324000">
              <a:lnSpc>
                <a:spcPct val="94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2"/>
                </a:solidFill>
                <a:latin typeface="Franklin Gothic Book"/>
              </a:rPr>
              <a:t>Second Outline Level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2" marL="1296000" indent="-288000">
              <a:lnSpc>
                <a:spcPct val="94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chemeClr val="dk2"/>
                </a:solidFill>
                <a:latin typeface="Franklin Gothic Book"/>
              </a:rPr>
              <a:t>Third Outline Level</a:t>
            </a:r>
            <a:endParaRPr b="0" i="1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3" marL="1728000" indent="-216000">
              <a:lnSpc>
                <a:spcPct val="94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chemeClr val="dk2"/>
                </a:solidFill>
                <a:latin typeface="Franklin Gothic Book"/>
              </a:rPr>
              <a:t>Fourth Outline Level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4" marL="2160000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5" marL="2592000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lvl="6" marL="3024000" indent="-216000">
              <a:lnSpc>
                <a:spcPct val="94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1.png"/><Relationship Id="rId3" Type="http://schemas.openxmlformats.org/officeDocument/2006/relationships/hyperlink" Target="https://www.forbes.com/sites/jasonbelzer/2014/02/05/sports-industry-101-breaking-into-the-business-of-sports/?sh=60fe6c173db9" TargetMode="External"/><Relationship Id="rId4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52760" y="4736880"/>
            <a:ext cx="10720440" cy="93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89000"/>
              </a:lnSpc>
              <a:buNone/>
            </a:pPr>
            <a:r>
              <a:rPr b="0" lang="en-US" sz="4000" spc="-1" strike="noStrike">
                <a:solidFill>
                  <a:schemeClr val="dk2"/>
                </a:solidFill>
                <a:latin typeface="Calibri"/>
              </a:rPr>
              <a:t>Sports &amp; well-being</a:t>
            </a:r>
            <a:endParaRPr b="0" lang="en-US" sz="40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95" name="Picture 6" descr="Image result for IIT kgp"/>
          <p:cNvPicPr/>
          <p:nvPr/>
        </p:nvPicPr>
        <p:blipFill>
          <a:blip r:embed="rId1"/>
          <a:stretch/>
        </p:blipFill>
        <p:spPr>
          <a:xfrm>
            <a:off x="643320" y="3166200"/>
            <a:ext cx="1018440" cy="110880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6" descr=""/>
          <p:cNvPicPr/>
          <p:nvPr/>
        </p:nvPicPr>
        <p:blipFill>
          <a:blip r:embed="rId2"/>
          <a:stretch/>
        </p:blipFill>
        <p:spPr>
          <a:xfrm>
            <a:off x="6417720" y="1040400"/>
            <a:ext cx="5130360" cy="2749320"/>
          </a:xfrm>
          <a:prstGeom prst="rect">
            <a:avLst/>
          </a:prstGeom>
          <a:ln w="0">
            <a:noFill/>
          </a:ln>
        </p:spPr>
      </p:pic>
      <p:sp>
        <p:nvSpPr>
          <p:cNvPr id="97" name="Freeform: Shap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434520" y="4446000"/>
            <a:ext cx="1956960" cy="1103400"/>
          </a:xfrm>
          <a:custGeom>
            <a:avLst/>
            <a:gdLst>
              <a:gd name="textAreaLeft" fmla="*/ 360 w 1956960"/>
              <a:gd name="textAreaRight" fmla="*/ 1957680 w 1956960"/>
              <a:gd name="textAreaTop" fmla="*/ -360 h 1103400"/>
              <a:gd name="textAreaBottom" fmla="*/ 1103400 h 1103400"/>
            </a:gdLst>
            <a:ahLst/>
            <a:rect l="textAreaLeft" t="textAreaTop" r="textAreaRight" b="textAreaBottom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98" name="Freeform: Shap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6680" y="5311080"/>
            <a:ext cx="2041920" cy="1213200"/>
          </a:xfrm>
          <a:custGeom>
            <a:avLst/>
            <a:gdLst>
              <a:gd name="textAreaLeft" fmla="*/ 0 w 2041920"/>
              <a:gd name="textAreaRight" fmla="*/ 2042280 w 2041920"/>
              <a:gd name="textAreaTop" fmla="*/ 0 h 1213200"/>
              <a:gd name="textAreaBottom" fmla="*/ 1213560 h 1213200"/>
            </a:gdLst>
            <a:ahLst/>
            <a:rect l="textAreaLeft" t="textAreaTop" r="textAreaRight" b="textAreaBottom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99" name="TextBox 8"/>
          <p:cNvSpPr/>
          <p:nvPr/>
        </p:nvSpPr>
        <p:spPr>
          <a:xfrm>
            <a:off x="7642440" y="3824280"/>
            <a:ext cx="400032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Arial Narrow"/>
              </a:rPr>
              <a:t>Manas K Mandal, </a:t>
            </a:r>
            <a:r>
              <a:rPr b="0" lang="en-US" sz="1400" spc="-1" strike="noStrike">
                <a:solidFill>
                  <a:schemeClr val="dk1"/>
                </a:solidFill>
                <a:latin typeface="Arial Narrow"/>
              </a:rPr>
              <a:t>PhD, FNAPsy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 Narrow"/>
              </a:rPr>
              <a:t>Distinguished Visiting. Professor, IIT-Kharagpur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10"/>
          <p:cNvSpPr/>
          <p:nvPr/>
        </p:nvSpPr>
        <p:spPr>
          <a:xfrm>
            <a:off x="3568680" y="5585040"/>
            <a:ext cx="519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Franklin Gothic Book"/>
              </a:rPr>
              <a:t>A career &amp; a paired career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/>
          </p:nvPr>
        </p:nvSpPr>
        <p:spPr>
          <a:xfrm>
            <a:off x="2595600" y="1785960"/>
            <a:ext cx="7372800" cy="4642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Psychological skills training for athletes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Goal-setting &amp; performance profiling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Self-regulation techniques in competition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Concentration &amp; attention control strategies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Poise &amp; emotion management training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Attribution interpretations &amp; self-assessment in sport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Chaining behavior sequences to develop skill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ts val="3501"/>
              </a:lnSpc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ts val="3501"/>
              </a:lnSpc>
              <a:buNone/>
            </a:pP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ldNum" idx="42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15CEC73-F7B6-4596-8CC5-F70FC903BFBA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title"/>
          </p:nvPr>
        </p:nvSpPr>
        <p:spPr>
          <a:xfrm>
            <a:off x="1667520" y="1137240"/>
            <a:ext cx="704592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IN" sz="3600" spc="-1" strike="noStrike">
                <a:solidFill>
                  <a:schemeClr val="dk1"/>
                </a:solidFill>
                <a:latin typeface="Calibri Light"/>
              </a:rPr>
              <a:t>Sports Academy: mental conditioning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54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2812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" descr=""/>
          <p:cNvPicPr/>
          <p:nvPr/>
        </p:nvPicPr>
        <p:blipFill>
          <a:blip r:embed="rId2"/>
          <a:stretch/>
        </p:blipFill>
        <p:spPr>
          <a:xfrm>
            <a:off x="9174240" y="5088240"/>
            <a:ext cx="2786400" cy="156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/>
          </p:nvPr>
        </p:nvSpPr>
        <p:spPr>
          <a:xfrm>
            <a:off x="2595600" y="2125080"/>
            <a:ext cx="8358840" cy="435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SzPct val="70000"/>
              <a:buFont typeface="Franklin Gothic Book"/>
              <a:buChar char="■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Injury &amp; rehabilitation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SzPct val="70000"/>
              <a:buFont typeface="Franklin Gothic Book"/>
              <a:buChar char="■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Overtraining &amp; burnout counseling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SzPct val="70000"/>
              <a:buFont typeface="Franklin Gothic Book"/>
              <a:buChar char="■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Team cohesion training, team building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SzPct val="70000"/>
              <a:buFont typeface="Franklin Gothic Book"/>
              <a:buChar char="■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Grief, depression, &amp; loss counseling for athletes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SzPct val="70000"/>
              <a:buFont typeface="Franklin Gothic Book"/>
              <a:buChar char="■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Moral &amp; character development in sports, sportsmanship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SzPct val="70000"/>
              <a:buFont typeface="Franklin Gothic Book"/>
              <a:buChar char="■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Early identification &amp; prevention of psychological difficulties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3501"/>
              </a:lnSpc>
              <a:buClr>
                <a:srgbClr val="000000"/>
              </a:buClr>
              <a:buSzPct val="70000"/>
              <a:buFont typeface="Franklin Gothic Book"/>
              <a:buChar char="■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Existential threat of disillusionment after a peak performance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ldNum" idx="43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E58B422-EDD0-499B-B3BC-D1FC6B519C64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title"/>
          </p:nvPr>
        </p:nvSpPr>
        <p:spPr>
          <a:xfrm>
            <a:off x="2079720" y="1193040"/>
            <a:ext cx="79448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IN" sz="3600" spc="-1" strike="noStrike">
                <a:solidFill>
                  <a:schemeClr val="dk1"/>
                </a:solidFill>
                <a:latin typeface="Calibri Light"/>
              </a:rPr>
              <a:t>Sports Academy: mental conditioning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59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2812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1" descr=""/>
          <p:cNvPicPr/>
          <p:nvPr/>
        </p:nvPicPr>
        <p:blipFill>
          <a:blip r:embed="rId2"/>
          <a:stretch/>
        </p:blipFill>
        <p:spPr>
          <a:xfrm>
            <a:off x="8727480" y="1884960"/>
            <a:ext cx="2961360" cy="136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/>
          </p:nvPr>
        </p:nvSpPr>
        <p:spPr>
          <a:xfrm>
            <a:off x="4062600" y="2076120"/>
            <a:ext cx="7056000" cy="407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444"/>
          </a:bodyPr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IN" sz="2400" spc="-1" strike="noStrike">
                <a:solidFill>
                  <a:srgbClr val="8a0000"/>
                </a:solidFill>
                <a:latin typeface="Calibri"/>
              </a:rPr>
              <a:t>Happiness &amp; Unhappiness: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Imparts knowledge about what makes us happy. Misconceptions in our belief system that causes unhappiness &amp; produce bodily changes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IN" sz="2400" spc="-1" strike="noStrike">
                <a:solidFill>
                  <a:srgbClr val="8a0000"/>
                </a:solidFill>
                <a:latin typeface="Calibri"/>
              </a:rPr>
              <a:t>Optimism: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Aims at discovering &amp; promoting conditions that enable individuals to thrive. Also deals with the issue of optimism bias that causes a person to overestimate the chances of success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ldNum" idx="44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43B5857-7238-4DA5-824F-C1D74FC4F677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title"/>
          </p:nvPr>
        </p:nvSpPr>
        <p:spPr>
          <a:xfrm>
            <a:off x="3917160" y="905040"/>
            <a:ext cx="652896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9000"/>
              </a:lnSpc>
              <a:buNone/>
            </a:pPr>
            <a:r>
              <a:rPr b="0" lang="en-IN" sz="3600" spc="-1" strike="noStrike">
                <a:solidFill>
                  <a:schemeClr val="dk1"/>
                </a:solidFill>
                <a:latin typeface="Calibri Light"/>
              </a:rPr>
              <a:t>Sports &amp; well-being domains...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64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1" descr=""/>
          <p:cNvPicPr/>
          <p:nvPr/>
        </p:nvPicPr>
        <p:blipFill>
          <a:blip r:embed="rId2"/>
          <a:stretch/>
        </p:blipFill>
        <p:spPr>
          <a:xfrm>
            <a:off x="1147320" y="4452480"/>
            <a:ext cx="2540160" cy="190512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2" descr=""/>
          <p:cNvPicPr/>
          <p:nvPr/>
        </p:nvPicPr>
        <p:blipFill>
          <a:blip r:embed="rId3"/>
          <a:stretch/>
        </p:blipFill>
        <p:spPr>
          <a:xfrm>
            <a:off x="1147320" y="2171160"/>
            <a:ext cx="2540160" cy="181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/>
          </p:nvPr>
        </p:nvSpPr>
        <p:spPr>
          <a:xfrm>
            <a:off x="3452760" y="2269800"/>
            <a:ext cx="7537320" cy="436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</a:pPr>
            <a:r>
              <a:rPr b="0" lang="en-IN" sz="2200" spc="-1" strike="noStrike">
                <a:solidFill>
                  <a:srgbClr val="8a0000"/>
                </a:solidFill>
                <a:latin typeface="Calibri"/>
              </a:rPr>
              <a:t>Emotional intelligence: </a:t>
            </a:r>
            <a:r>
              <a:rPr b="0" lang="en-IN" sz="2200" spc="-1" strike="noStrike">
                <a:solidFill>
                  <a:srgbClr val="000000"/>
                </a:solidFill>
                <a:latin typeface="Calibri"/>
              </a:rPr>
              <a:t>Helps in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conducting an ‘inner dialogue’ for managing feeling &amp; impulses, reading &amp; interpreting social cues, understanding perspectives of others, &amp; knowing the difference between feeling &amp; actions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</a:pPr>
            <a:r>
              <a:rPr b="0" lang="en-IN" sz="2200" spc="-1" strike="noStrike">
                <a:solidFill>
                  <a:srgbClr val="8a0000"/>
                </a:solidFill>
                <a:latin typeface="Calibri"/>
              </a:rPr>
              <a:t>Arousal control:</a:t>
            </a:r>
            <a:r>
              <a:rPr b="0" lang="en-IN" sz="2200" spc="-1" strike="noStrike">
                <a:solidFill>
                  <a:srgbClr val="000000"/>
                </a:solidFill>
                <a:latin typeface="Calibri"/>
              </a:rPr>
              <a:t> Discusses ways &amp; means to avoid the perception of stress which is subjective in nature. It occurs when there is a perceived imbalance between pressure &amp; coping resources for a situation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ldNum" idx="45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F5C0666-4081-4F5F-BF4D-9E9AE9E8F4A0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title"/>
          </p:nvPr>
        </p:nvSpPr>
        <p:spPr>
          <a:xfrm>
            <a:off x="2709720" y="785880"/>
            <a:ext cx="652896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9000"/>
              </a:lnSpc>
              <a:buNone/>
            </a:pPr>
            <a:r>
              <a:rPr b="0" lang="en-IN" sz="3600" spc="-1" strike="noStrike">
                <a:solidFill>
                  <a:schemeClr val="dk1"/>
                </a:solidFill>
                <a:latin typeface="Calibri Light"/>
              </a:rPr>
              <a:t>Sports &amp; well-being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70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71" name="Picture 1" descr=""/>
          <p:cNvPicPr/>
          <p:nvPr/>
        </p:nvPicPr>
        <p:blipFill>
          <a:blip r:embed="rId2"/>
          <a:stretch/>
        </p:blipFill>
        <p:spPr>
          <a:xfrm>
            <a:off x="923760" y="2570400"/>
            <a:ext cx="2612160" cy="142020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2" descr=""/>
          <p:cNvPicPr/>
          <p:nvPr/>
        </p:nvPicPr>
        <p:blipFill>
          <a:blip r:embed="rId3"/>
          <a:stretch/>
        </p:blipFill>
        <p:spPr>
          <a:xfrm>
            <a:off x="927360" y="4937400"/>
            <a:ext cx="2525040" cy="142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/>
          </p:nvPr>
        </p:nvSpPr>
        <p:spPr>
          <a:xfrm>
            <a:off x="4248000" y="2139480"/>
            <a:ext cx="6168600" cy="373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3947" lnSpcReduction="10000"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8a0000"/>
                </a:solidFill>
                <a:latin typeface="Calibri"/>
              </a:rPr>
              <a:t>Motivation: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Direction and intensity of one’s effort toward developing excellence in sport. Deals with Goal setting, goal orientation, reward / punishment &amp; intrinsic motivation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6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860000"/>
                </a:solidFill>
                <a:latin typeface="Calibri"/>
              </a:rPr>
              <a:t>Attention &amp; concentration: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process implies withdrawal from other irrelevant input to deal effectively with a situation. Deals with deliberate investment of conscious effort, ability to ‘zoom-in’, &amp; divided attention for concurrent actions.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ldNum" idx="46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A7AD1CC-51FF-42A6-86F2-205F9B0F5EDD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title"/>
          </p:nvPr>
        </p:nvSpPr>
        <p:spPr>
          <a:xfrm>
            <a:off x="2709720" y="785880"/>
            <a:ext cx="652896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9000"/>
              </a:lnSpc>
              <a:buNone/>
            </a:pPr>
            <a:r>
              <a:rPr b="0" lang="en-IN" sz="3600" spc="-1" strike="noStrike">
                <a:solidFill>
                  <a:schemeClr val="dk1"/>
                </a:solidFill>
                <a:latin typeface="Calibri Light"/>
              </a:rPr>
              <a:t>Sports &amp; well-being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76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1" descr=""/>
          <p:cNvPicPr/>
          <p:nvPr/>
        </p:nvPicPr>
        <p:blipFill>
          <a:blip r:embed="rId2"/>
          <a:stretch/>
        </p:blipFill>
        <p:spPr>
          <a:xfrm>
            <a:off x="1532520" y="1869840"/>
            <a:ext cx="1938240" cy="193824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2" descr=""/>
          <p:cNvPicPr/>
          <p:nvPr/>
        </p:nvPicPr>
        <p:blipFill>
          <a:blip r:embed="rId3"/>
          <a:stretch/>
        </p:blipFill>
        <p:spPr>
          <a:xfrm>
            <a:off x="1436400" y="4152240"/>
            <a:ext cx="2034360" cy="183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4192560" y="1857240"/>
            <a:ext cx="7072920" cy="407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</a:pPr>
            <a:r>
              <a:rPr b="0" lang="en-IN" sz="2200" spc="-1" strike="noStrike">
                <a:solidFill>
                  <a:srgbClr val="8a0000"/>
                </a:solidFill>
                <a:latin typeface="Calibri"/>
              </a:rPr>
              <a:t>Resilience:</a:t>
            </a:r>
            <a:r>
              <a:rPr b="0" lang="en-IN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Discusses ways &amp; means to bounce back from the frustrations of failure. It’s a process of adapting well in face of adversity, or of unusual difficulty. 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</a:pPr>
            <a:r>
              <a:rPr b="0" lang="en-IN" sz="2200" spc="-1" strike="noStrike">
                <a:solidFill>
                  <a:srgbClr val="8a0000"/>
                </a:solidFill>
                <a:latin typeface="Calibri"/>
              </a:rPr>
              <a:t>Decision making: </a:t>
            </a:r>
            <a:r>
              <a:rPr b="0" lang="en-IN" sz="2200" spc="-1" strike="noStrike">
                <a:solidFill>
                  <a:srgbClr val="000000"/>
                </a:solidFill>
                <a:latin typeface="Calibri"/>
              </a:rPr>
              <a:t>Deals with the psychological process through which we take decisions in uncertain conditions. It will also cover the sources of our bias &amp; prejudices in judgment about others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ldNum" idx="47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94015C3-2893-4D4D-A2A4-DB6153CEE207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title"/>
          </p:nvPr>
        </p:nvSpPr>
        <p:spPr>
          <a:xfrm>
            <a:off x="2610000" y="785880"/>
            <a:ext cx="7439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9000"/>
              </a:lnSpc>
              <a:buNone/>
            </a:pPr>
            <a:r>
              <a:rPr b="0" lang="en-IN" sz="36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en-IN" sz="3600" spc="-1" strike="noStrike">
                <a:solidFill>
                  <a:schemeClr val="dk1"/>
                </a:solidFill>
                <a:latin typeface="Calibri Light"/>
              </a:rPr>
              <a:t>Sports &amp; well-being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82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1" descr=""/>
          <p:cNvPicPr/>
          <p:nvPr/>
        </p:nvPicPr>
        <p:blipFill>
          <a:blip r:embed="rId2"/>
          <a:stretch/>
        </p:blipFill>
        <p:spPr>
          <a:xfrm>
            <a:off x="1480320" y="1229400"/>
            <a:ext cx="1542240" cy="228492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2" descr=""/>
          <p:cNvPicPr/>
          <p:nvPr/>
        </p:nvPicPr>
        <p:blipFill>
          <a:blip r:embed="rId3"/>
          <a:stretch/>
        </p:blipFill>
        <p:spPr>
          <a:xfrm>
            <a:off x="926280" y="4038840"/>
            <a:ext cx="3039840" cy="170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/>
          </p:nvPr>
        </p:nvSpPr>
        <p:spPr>
          <a:xfrm>
            <a:off x="2309760" y="2259000"/>
            <a:ext cx="6143400" cy="405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</a:pPr>
            <a:r>
              <a:rPr b="0" lang="en-IN" sz="2200" spc="-1" strike="noStrike">
                <a:solidFill>
                  <a:srgbClr val="8a0000"/>
                </a:solidFill>
                <a:latin typeface="Calibri"/>
              </a:rPr>
              <a:t>Mindfulness:</a:t>
            </a:r>
            <a:r>
              <a:rPr b="0" lang="en-IN" sz="2200" spc="-1" strike="noStrike">
                <a:solidFill>
                  <a:srgbClr val="000000"/>
                </a:solidFill>
                <a:latin typeface="Calibri"/>
              </a:rPr>
              <a:t> ‘Mindfulness’ exercise assist participants to be aware &amp; awake in the present moment. It is a practice of touching daily life deeply every moment of our existence. 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</a:pPr>
            <a:r>
              <a:rPr b="0" lang="en-IN" sz="2200" spc="-1" strike="noStrike">
                <a:solidFill>
                  <a:srgbClr val="8a0000"/>
                </a:solidFill>
                <a:latin typeface="Calibri"/>
              </a:rPr>
              <a:t>Attentional training</a:t>
            </a:r>
            <a:r>
              <a:rPr b="0" lang="en-IN" sz="2200" spc="-1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lang="en-US" sz="2000" spc="-1" strike="noStrike">
                <a:solidFill>
                  <a:srgbClr val="292728"/>
                </a:solidFill>
                <a:latin typeface="benton-sans"/>
              </a:rPr>
              <a:t> to reallocate &amp; adjust attention to focus in on the specific actions relevant to that specific moment in time, to better control a wandering mind, and to focus during complex situations. 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ldNum" idx="48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19A7E39-2DFB-4A86-9E74-CF232E9E86C5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TextBox 1"/>
          <p:cNvSpPr/>
          <p:nvPr/>
        </p:nvSpPr>
        <p:spPr>
          <a:xfrm>
            <a:off x="2462760" y="765360"/>
            <a:ext cx="7462080" cy="1186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457200">
              <a:lnSpc>
                <a:spcPct val="100000"/>
              </a:lnSpc>
            </a:pPr>
            <a:r>
              <a:rPr b="0" lang="en-IN" sz="3600" spc="-1" strike="noStrike">
                <a:solidFill>
                  <a:schemeClr val="dk1"/>
                </a:solidFill>
                <a:latin typeface="Calibri Light"/>
              </a:rPr>
              <a:t>Techniques to improve performance...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8" descr="C:\Users\babu\Desktop\vad54c33.ydp.1e880535-d855-4727-a8c1-27ee672f115d.223.jpg"/>
          <p:cNvPicPr/>
          <p:nvPr/>
        </p:nvPicPr>
        <p:blipFill>
          <a:blip r:embed="rId2"/>
          <a:stretch/>
        </p:blipFill>
        <p:spPr>
          <a:xfrm>
            <a:off x="8453520" y="2198160"/>
            <a:ext cx="2356920" cy="1571400"/>
          </a:xfrm>
          <a:prstGeom prst="rect">
            <a:avLst/>
          </a:prstGeom>
          <a:ln w="0">
            <a:noFill/>
          </a:ln>
        </p:spPr>
      </p:pic>
      <p:pic>
        <p:nvPicPr>
          <p:cNvPr id="190" name="Picture 1" descr=""/>
          <p:cNvPicPr/>
          <p:nvPr/>
        </p:nvPicPr>
        <p:blipFill>
          <a:blip r:embed="rId3"/>
          <a:stretch/>
        </p:blipFill>
        <p:spPr>
          <a:xfrm>
            <a:off x="8453520" y="4149720"/>
            <a:ext cx="2356920" cy="192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/>
          </p:nvPr>
        </p:nvSpPr>
        <p:spPr>
          <a:xfrm>
            <a:off x="2238480" y="2063520"/>
            <a:ext cx="5571720" cy="413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</a:pPr>
            <a:r>
              <a:rPr b="0" lang="en-IN" sz="2200" spc="-1" strike="noStrike">
                <a:solidFill>
                  <a:srgbClr val="8a0000"/>
                </a:solidFill>
                <a:latin typeface="Calibri"/>
              </a:rPr>
              <a:t>Visualization</a:t>
            </a:r>
            <a:r>
              <a:rPr b="0" lang="en-IN" sz="2200" spc="-1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It is the process of creating a mental image or intention of what you want to happen or feel in reality. 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8a0000"/>
                </a:solidFill>
                <a:latin typeface="Calibri"/>
              </a:rPr>
              <a:t>Guided imagery: </a:t>
            </a: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 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Through a combination of imagery sub-processes, such as image transformation, scanning, &amp; sustenance, vivid &amp; controllable images are generated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ldNum" idx="49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B1D9D6B-F565-43AA-8C0E-675FC22F30A3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title"/>
          </p:nvPr>
        </p:nvSpPr>
        <p:spPr>
          <a:xfrm>
            <a:off x="2343600" y="966960"/>
            <a:ext cx="763596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IN" sz="3600" spc="-1" strike="noStrike">
                <a:solidFill>
                  <a:schemeClr val="dk1"/>
                </a:solidFill>
                <a:latin typeface="Calibri Light"/>
              </a:rPr>
              <a:t>Techniques to improve performance...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94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95" name="Picture 6" descr="https://encrypted-tbn0.gstatic.com/images?q=tbn:ANd9GcSgzRsXRcJWGjVxGruphKMe_NLIJldcNQVX0EjX_lxwJtWyxl1i"/>
          <p:cNvPicPr/>
          <p:nvPr/>
        </p:nvPicPr>
        <p:blipFill>
          <a:blip r:embed="rId2"/>
          <a:stretch/>
        </p:blipFill>
        <p:spPr>
          <a:xfrm>
            <a:off x="8238960" y="1857240"/>
            <a:ext cx="2276280" cy="145692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6" descr="C:\Users\babu\Desktop\Mental-Imagery-Athletes-ec5ced67.jpeg"/>
          <p:cNvPicPr/>
          <p:nvPr/>
        </p:nvPicPr>
        <p:blipFill>
          <a:blip r:embed="rId3"/>
          <a:stretch/>
        </p:blipFill>
        <p:spPr>
          <a:xfrm>
            <a:off x="8043840" y="4214880"/>
            <a:ext cx="2361960" cy="157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/>
          </p:nvPr>
        </p:nvSpPr>
        <p:spPr>
          <a:xfrm>
            <a:off x="1781280" y="2087640"/>
            <a:ext cx="6528960" cy="456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a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8a0000"/>
                </a:solidFill>
                <a:latin typeface="Calibri"/>
              </a:rPr>
              <a:t>Feedback &amp; reinforcement: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Applied behavior analysis is done to utilize feedback &amp; reinforce behavior, involving positive reinforcement for proper movement, consistent feedback &amp; chaining behavior sequence for complex skill.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86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860000"/>
                </a:solidFill>
                <a:latin typeface="Calibri"/>
              </a:rPr>
              <a:t>Injury prevention &amp; rehabilitation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: With sports injury, players tend to experience drop in self-worth, begin attributing negatively, &amp; start developing faulty coping strategy. Injury counseling addresses such issues.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ldNum" idx="50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B952AB5-14BA-4643-92F9-8FA6EA0E73B1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title"/>
          </p:nvPr>
        </p:nvSpPr>
        <p:spPr>
          <a:xfrm>
            <a:off x="2106000" y="1071720"/>
            <a:ext cx="759672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IN" sz="3600" spc="-1" strike="noStrike">
                <a:solidFill>
                  <a:schemeClr val="dk1"/>
                </a:solidFill>
                <a:latin typeface="Calibri Light"/>
              </a:rPr>
              <a:t>Techniques to improve performance...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200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201" name="Picture 3" descr=""/>
          <p:cNvPicPr/>
          <p:nvPr/>
        </p:nvPicPr>
        <p:blipFill>
          <a:blip r:embed="rId2"/>
          <a:stretch/>
        </p:blipFill>
        <p:spPr>
          <a:xfrm>
            <a:off x="8821440" y="2183400"/>
            <a:ext cx="2374560" cy="1504440"/>
          </a:xfrm>
          <a:prstGeom prst="rect">
            <a:avLst/>
          </a:prstGeom>
          <a:ln w="19050">
            <a:noFill/>
          </a:ln>
        </p:spPr>
      </p:pic>
      <p:pic>
        <p:nvPicPr>
          <p:cNvPr id="202" name="Picture 4" descr=""/>
          <p:cNvPicPr/>
          <p:nvPr/>
        </p:nvPicPr>
        <p:blipFill>
          <a:blip r:embed="rId3"/>
          <a:stretch/>
        </p:blipFill>
        <p:spPr>
          <a:xfrm>
            <a:off x="8867520" y="4500360"/>
            <a:ext cx="2282400" cy="1522080"/>
          </a:xfrm>
          <a:prstGeom prst="rect">
            <a:avLst/>
          </a:prstGeom>
          <a:ln w="1905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765320" y="685800"/>
            <a:ext cx="6511680" cy="14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9000"/>
              </a:lnSpc>
              <a:buNone/>
            </a:pPr>
            <a:br>
              <a:rPr sz="3400"/>
            </a:br>
            <a:r>
              <a:rPr b="0" lang="en-IN" sz="3400" spc="-1" strike="noStrike">
                <a:solidFill>
                  <a:schemeClr val="dk2"/>
                </a:solidFill>
                <a:latin typeface="Calibri Light"/>
              </a:rPr>
              <a:t>Developing a paired career in sports</a:t>
            </a:r>
            <a:endParaRPr b="0" lang="en-US" sz="34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205" name="Content Placeholder 3" descr="https://i2.wp.com/navigus.in/blog/wp-content/uploads/2017/08/bar-graph.png?resize=640%2C374&amp;ssl=1"/>
          <p:cNvPicPr/>
          <p:nvPr/>
        </p:nvPicPr>
        <p:blipFill>
          <a:blip r:embed="rId1"/>
          <a:stretch/>
        </p:blipFill>
        <p:spPr>
          <a:xfrm>
            <a:off x="172440" y="1163520"/>
            <a:ext cx="3845520" cy="2584080"/>
          </a:xfrm>
          <a:prstGeom prst="rect">
            <a:avLst/>
          </a:prstGeom>
          <a:ln w="0">
            <a:noFill/>
          </a:ln>
        </p:spPr>
      </p:pic>
      <p:sp>
        <p:nvSpPr>
          <p:cNvPr id="206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7364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5100840" y="2286000"/>
            <a:ext cx="6633720" cy="358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Make a list of your skills &amp; find the right fit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Shed self-doubt &amp; figure out your transferable skills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Acquire new skills &amp; learn from your mistakes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Keep your expectations in check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Make it a habit &amp; set up a strong network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Set a deadline &amp; have a financial plan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Convert without penalty &amp; shed apprehension of hypothetical missed opportunity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</p:txBody>
      </p:sp>
      <p:pic>
        <p:nvPicPr>
          <p:cNvPr id="208" name="Picture 6" descr="Image result for IIT kgp"/>
          <p:cNvPicPr/>
          <p:nvPr/>
        </p:nvPicPr>
        <p:blipFill>
          <a:blip r:embed="rId2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  <p:sp>
        <p:nvSpPr>
          <p:cNvPr id="209" name="Title 1"/>
          <p:cNvSpPr/>
          <p:nvPr/>
        </p:nvSpPr>
        <p:spPr>
          <a:xfrm>
            <a:off x="576360" y="3657600"/>
            <a:ext cx="3199680" cy="7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914400">
              <a:lnSpc>
                <a:spcPct val="89000"/>
              </a:lnSpc>
              <a:spcAft>
                <a:spcPts val="601"/>
              </a:spcAft>
            </a:pPr>
            <a:br>
              <a:rPr sz="900"/>
            </a:br>
            <a:r>
              <a:rPr b="0" lang="en-US" sz="1400" spc="-1" strike="noStrike">
                <a:solidFill>
                  <a:schemeClr val="dk2"/>
                </a:solidFill>
                <a:latin typeface="Franklin Gothic Book"/>
              </a:rPr>
              <a:t>Changing landscape of Indian sports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Picture 2" descr="Coronavirus' economic impact on the Sports Industry - Sports Venue Business  (SVB)"/>
          <p:cNvPicPr/>
          <p:nvPr/>
        </p:nvPicPr>
        <p:blipFill>
          <a:blip r:embed="rId3"/>
          <a:stretch/>
        </p:blipFill>
        <p:spPr>
          <a:xfrm>
            <a:off x="172440" y="4432680"/>
            <a:ext cx="3845520" cy="20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2760" y="744120"/>
            <a:ext cx="10673640" cy="5349600"/>
            <a:chOff x="752760" y="744120"/>
            <a:chExt cx="10673640" cy="5349600"/>
          </a:xfrm>
        </p:grpSpPr>
        <p:sp>
          <p:nvSpPr>
            <p:cNvPr id="102" name="Freeform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51840" y="1685520"/>
              <a:ext cx="3274560" cy="4408200"/>
            </a:xfrm>
            <a:custGeom>
              <a:avLst/>
              <a:gdLst>
                <a:gd name="textAreaLeft" fmla="*/ 0 w 3274560"/>
                <a:gd name="textAreaRight" fmla="*/ 3274920 w 3274560"/>
                <a:gd name="textAreaTop" fmla="*/ 0 h 4408200"/>
                <a:gd name="textAreaBottom" fmla="*/ 4408560 h 4408200"/>
              </a:gdLst>
              <a:ahLst/>
              <a:rect l="textAreaLeft" t="textAreaTop" r="textAreaRight" b="textAreaBottom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457200">
                <a:lnSpc>
                  <a:spcPct val="100000"/>
                </a:lnSpc>
              </a:pPr>
              <a:endParaRPr b="0" lang="en-IN" sz="1800" spc="-1" strike="noStrike">
                <a:solidFill>
                  <a:schemeClr val="dk1"/>
                </a:solidFill>
                <a:latin typeface="Franklin Gothic Book"/>
              </a:endParaRPr>
            </a:p>
          </p:txBody>
        </p:sp>
        <p:sp>
          <p:nvSpPr>
            <p:cNvPr id="103" name="Freeform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752400" y="743760"/>
              <a:ext cx="3275280" cy="4408200"/>
            </a:xfrm>
            <a:custGeom>
              <a:avLst/>
              <a:gdLst>
                <a:gd name="textAreaLeft" fmla="*/ 360 w 3275280"/>
                <a:gd name="textAreaRight" fmla="*/ 3276000 w 3275280"/>
                <a:gd name="textAreaTop" fmla="*/ -360 h 4408200"/>
                <a:gd name="textAreaBottom" fmla="*/ 4408200 h 4408200"/>
              </a:gdLst>
              <a:ahLst/>
              <a:rect l="textAreaLeft" t="textAreaTop" r="textAreaRight" b="textAreaBottom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457200">
                <a:lnSpc>
                  <a:spcPct val="100000"/>
                </a:lnSpc>
              </a:pPr>
              <a:endParaRPr b="0" lang="en-IN" sz="1800" spc="-1" strike="noStrike">
                <a:solidFill>
                  <a:schemeClr val="dk1"/>
                </a:solidFill>
                <a:latin typeface="Franklin Gothic Book"/>
              </a:endParaRPr>
            </a:p>
          </p:txBody>
        </p:sp>
      </p:grpSp>
      <p:sp useBgFill="1">
        <p:nvSpPr>
          <p:cNvPr id="104" name="Rectangle 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154360" y="633960"/>
            <a:ext cx="3537360" cy="375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US" sz="3600" spc="-1" strike="noStrike">
                <a:solidFill>
                  <a:schemeClr val="dk2"/>
                </a:solidFill>
                <a:latin typeface="Calibri"/>
              </a:rPr>
              <a:t>Career Decision Making…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0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648720" y="633240"/>
            <a:ext cx="3275280" cy="4408200"/>
          </a:xfrm>
          <a:custGeom>
            <a:avLst/>
            <a:gdLst>
              <a:gd name="textAreaLeft" fmla="*/ 360 w 3275280"/>
              <a:gd name="textAreaRight" fmla="*/ 3276000 w 3275280"/>
              <a:gd name="textAreaTop" fmla="*/ -360 h 4408200"/>
              <a:gd name="textAreaBottom" fmla="*/ 4408200 h 4408200"/>
            </a:gdLst>
            <a:ahLst/>
            <a:rect l="textAreaLeft" t="textAreaTop" r="textAreaRight" b="textAreaBottom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07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4600" y="2016720"/>
            <a:ext cx="3274560" cy="4408200"/>
          </a:xfrm>
          <a:custGeom>
            <a:avLst/>
            <a:gdLst>
              <a:gd name="textAreaLeft" fmla="*/ 0 w 3274560"/>
              <a:gd name="textAreaRight" fmla="*/ 3274920 w 3274560"/>
              <a:gd name="textAreaTop" fmla="*/ 0 h 4408200"/>
              <a:gd name="textAreaBottom" fmla="*/ 4408560 h 4408200"/>
            </a:gdLst>
            <a:ahLst/>
            <a:rect l="textAreaLeft" t="textAreaTop" r="textAreaRight" b="textAreaBottom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08" name="Rectangle 5"/>
          <p:cNvSpPr/>
          <p:nvPr/>
        </p:nvSpPr>
        <p:spPr>
          <a:xfrm>
            <a:off x="1200960" y="3697560"/>
            <a:ext cx="4854960" cy="12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t">
            <a:spAutoFit/>
          </a:bodyPr>
          <a:p>
            <a:pPr marL="457200" algn="ctr" defTabSz="457200"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600020"/>
                </a:solidFill>
                <a:latin typeface="Calibri"/>
              </a:rPr>
              <a:t>How do I take a career decision?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57200" algn="ctr" defTabSz="457200"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Reason – Intuition - Feeling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Box 10"/>
          <p:cNvSpPr/>
          <p:nvPr/>
        </p:nvSpPr>
        <p:spPr>
          <a:xfrm>
            <a:off x="1217160" y="1276560"/>
            <a:ext cx="5435280" cy="12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t">
            <a:spAutoFit/>
          </a:bodyPr>
          <a:p>
            <a:pPr marL="457200" algn="ctr" defTabSz="457200"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600020"/>
                </a:solidFill>
                <a:latin typeface="Calibri"/>
              </a:rPr>
              <a:t>How do I prioritize career decision?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57200" algn="ctr" defTabSz="457200"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Interest – Ability - Expectation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Rectangle 4"/>
          <p:cNvSpPr/>
          <p:nvPr/>
        </p:nvSpPr>
        <p:spPr>
          <a:xfrm>
            <a:off x="555840" y="4871880"/>
            <a:ext cx="673200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t">
            <a:spAutoFit/>
          </a:bodyPr>
          <a:p>
            <a:pPr marL="457200" algn="ctr" defTabSz="457200"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600020"/>
                </a:solidFill>
                <a:latin typeface="Calibri"/>
              </a:rPr>
              <a:t>What guides me to take a career decision?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57200" algn="ctr" defTabSz="457200"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80808"/>
                </a:solidFill>
                <a:latin typeface="Calibri"/>
              </a:rPr>
              <a:t>Value – Norm - Reality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Box 6"/>
          <p:cNvSpPr/>
          <p:nvPr/>
        </p:nvSpPr>
        <p:spPr>
          <a:xfrm>
            <a:off x="765000" y="2490840"/>
            <a:ext cx="6621480" cy="12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t">
            <a:spAutoFit/>
          </a:bodyPr>
          <a:p>
            <a:pPr marL="457200" algn="ctr" defTabSz="457200"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600020"/>
                </a:solidFill>
                <a:latin typeface="Calibri"/>
              </a:rPr>
              <a:t>What motivates me to take a career decision?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57200" algn="ctr" defTabSz="457200">
              <a:lnSpc>
                <a:spcPct val="10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Power – Affiliation - Achievement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Picture 13" descr=""/>
          <p:cNvPicPr/>
          <p:nvPr/>
        </p:nvPicPr>
        <p:blipFill>
          <a:blip r:embed="rId1"/>
          <a:stretch/>
        </p:blipFill>
        <p:spPr>
          <a:xfrm>
            <a:off x="8360640" y="4700880"/>
            <a:ext cx="2786040" cy="139284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6" descr="Image result for IIT kgp"/>
          <p:cNvPicPr/>
          <p:nvPr/>
        </p:nvPicPr>
        <p:blipFill>
          <a:blip r:embed="rId2"/>
          <a:stretch/>
        </p:blipFill>
        <p:spPr>
          <a:xfrm>
            <a:off x="649080" y="138600"/>
            <a:ext cx="428400" cy="466200"/>
          </a:xfrm>
          <a:prstGeom prst="rect">
            <a:avLst/>
          </a:prstGeom>
          <a:ln w="0">
            <a:noFill/>
          </a:ln>
        </p:spPr>
      </p:pic>
    </p:spTree>
  </p:cSld>
  <p:transition spd="slow">
    <p:wipe dir="d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105560" y="5737320"/>
            <a:ext cx="986688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89000"/>
              </a:lnSpc>
              <a:buNone/>
            </a:pPr>
            <a:r>
              <a:rPr b="1" i="1" lang="en-US" sz="1800" spc="-1" strike="noStrike">
                <a:solidFill>
                  <a:srgbClr val="595959"/>
                </a:solidFill>
                <a:latin typeface="Calibri"/>
              </a:rPr>
              <a:t>If you have a strong interest in sports but aren't a professional athlete…career options</a:t>
            </a:r>
            <a:br>
              <a:rPr sz="3200"/>
            </a:b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213" name="Freeform: Shap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rot="5400000">
            <a:off x="1729800" y="-920520"/>
            <a:ext cx="1756080" cy="4408200"/>
          </a:xfrm>
          <a:custGeom>
            <a:avLst/>
            <a:gdLst>
              <a:gd name="textAreaLeft" fmla="*/ 360 w 1756080"/>
              <a:gd name="textAreaRight" fmla="*/ 1756800 w 1756080"/>
              <a:gd name="textAreaTop" fmla="*/ 0 h 4408200"/>
              <a:gd name="textAreaBottom" fmla="*/ 4408560 h 4408200"/>
            </a:gdLst>
            <a:ahLst/>
            <a:rect l="textAreaLeft" t="textAreaTop" r="textAreaRight" b="textAreaBottom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214" name="Freeform: Shap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 rot="5400000">
            <a:off x="8673480" y="2181960"/>
            <a:ext cx="1755720" cy="4408200"/>
          </a:xfrm>
          <a:custGeom>
            <a:avLst/>
            <a:gdLst>
              <a:gd name="textAreaLeft" fmla="*/ 0 w 1755720"/>
              <a:gd name="textAreaRight" fmla="*/ 1756080 w 1755720"/>
              <a:gd name="textAreaTop" fmla="*/ -360 h 4408200"/>
              <a:gd name="textAreaBottom" fmla="*/ 4408200 h 4408200"/>
            </a:gdLst>
            <a:ahLst/>
            <a:rect l="textAreaLeft" t="textAreaTop" r="textAreaRight" b="textAreaBottom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1219320" y="890280"/>
            <a:ext cx="9639360" cy="461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2"/>
                </a:solidFill>
                <a:latin typeface="Calibri"/>
              </a:rPr>
              <a:t>Category 1 – Sports plus MBA = Sports Management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Team Management – take care of your entire team from budgets to marketing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Social Media Manager, Event planner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Sports marketing – Sponsorships, Intellectual property, merchandising,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Grassroot development – identifying and developing young players – MRF Pace Academy, Olympic Gold quest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marL="530280" indent="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2"/>
                </a:solidFill>
                <a:latin typeface="Calibri"/>
              </a:rPr>
              <a:t>Category 2 – Sports + Biology + Psychology = Sports Medicine and Sports Science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Sports medicine / Sports Physician– masters (UQ) 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Sports physiotherapy / therapist –player rehabilitation &amp; recovery programs 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Sports and exercise science –to design the best exercises for each sport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Sports and nutrition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Sports psychology – motivation, stress, rehabilitation, performance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Kinesiology / Sports Biomechanics– ‘physics of sport’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216" name="Rectangle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3360"/>
            <a:ext cx="12191760" cy="404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7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105560" y="5423400"/>
            <a:ext cx="9866880" cy="86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89000"/>
              </a:lnSpc>
              <a:buNone/>
            </a:pPr>
            <a:r>
              <a:rPr b="0" lang="en-US" sz="3200" spc="-1" strike="noStrike">
                <a:solidFill>
                  <a:schemeClr val="dk2"/>
                </a:solidFill>
                <a:latin typeface="Calibri"/>
              </a:rPr>
              <a:t>Careers in sports</a:t>
            </a:r>
            <a:endParaRPr b="0" lang="en-US" sz="32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219" name="Freeform: Shap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rot="5400000">
            <a:off x="1729800" y="-920520"/>
            <a:ext cx="1756080" cy="4408200"/>
          </a:xfrm>
          <a:custGeom>
            <a:avLst/>
            <a:gdLst>
              <a:gd name="textAreaLeft" fmla="*/ 360 w 1756080"/>
              <a:gd name="textAreaRight" fmla="*/ 1756800 w 1756080"/>
              <a:gd name="textAreaTop" fmla="*/ 0 h 4408200"/>
              <a:gd name="textAreaBottom" fmla="*/ 4408560 h 4408200"/>
            </a:gdLst>
            <a:ahLst/>
            <a:rect l="textAreaLeft" t="textAreaTop" r="textAreaRight" b="textAreaBottom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220" name="Freeform: Shap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 rot="5400000">
            <a:off x="8673480" y="2181960"/>
            <a:ext cx="1755720" cy="4408200"/>
          </a:xfrm>
          <a:custGeom>
            <a:avLst/>
            <a:gdLst>
              <a:gd name="textAreaLeft" fmla="*/ 0 w 1755720"/>
              <a:gd name="textAreaRight" fmla="*/ 1756080 w 1755720"/>
              <a:gd name="textAreaTop" fmla="*/ -360 h 4408200"/>
              <a:gd name="textAreaBottom" fmla="*/ 4408200 h 4408200"/>
            </a:gdLst>
            <a:ahLst/>
            <a:rect l="textAreaLeft" t="textAreaTop" r="textAreaRight" b="textAreaBottom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1219320" y="1123560"/>
            <a:ext cx="9639360" cy="351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2"/>
                </a:solidFill>
                <a:latin typeface="Calibri"/>
              </a:rPr>
              <a:t>Category 3 – Sports Coaching and Education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Sports coaching and physical education – teaching and coaching practical skills as well as academic and scientific skills – career as a coach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Umpire/ Referee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Professor – of Sports Management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2"/>
                </a:solidFill>
                <a:latin typeface="Calibri"/>
              </a:rPr>
              <a:t>Category 4 – Sports + Computer Science / Engineering / Math / Statistics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Sports analytics – masters in Data science, or sports analytics or data analytics 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Sports technology – industrial and product design for sports equipment. The courses are broad based and cover Sports Science, Design, Technology, and Engineering Science.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2"/>
                </a:solidFill>
                <a:latin typeface="Calibri"/>
              </a:rPr>
              <a:t>Category 5 – Sports Law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2"/>
                </a:solidFill>
                <a:latin typeface="Calibri"/>
              </a:rPr>
              <a:t>Sports Law - media law, contract law, competition law, anti-doping law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222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53360"/>
            <a:ext cx="12191760" cy="404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471520" y="1110960"/>
            <a:ext cx="3052800" cy="106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US" sz="2800" spc="-1" strike="noStrike">
                <a:solidFill>
                  <a:schemeClr val="dk2"/>
                </a:solidFill>
                <a:latin typeface="Calibri"/>
              </a:rPr>
              <a:t>Careers in sports</a:t>
            </a:r>
            <a:endParaRPr b="0" lang="en-US" sz="28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225" name="Picture 3" descr=""/>
          <p:cNvPicPr/>
          <p:nvPr/>
        </p:nvPicPr>
        <p:blipFill>
          <a:blip r:embed="rId1"/>
          <a:stretch/>
        </p:blipFill>
        <p:spPr>
          <a:xfrm>
            <a:off x="634320" y="1065600"/>
            <a:ext cx="6900120" cy="4726440"/>
          </a:xfrm>
          <a:prstGeom prst="rect">
            <a:avLst/>
          </a:prstGeom>
          <a:ln w="0">
            <a:noFill/>
          </a:ln>
        </p:spPr>
      </p:pic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8364960" y="2286000"/>
            <a:ext cx="3355200" cy="421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2"/>
                </a:solidFill>
                <a:latin typeface="Roboto"/>
              </a:rPr>
              <a:t>Category 6 – Sports Journalism / Public Relations –</a:t>
            </a: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2"/>
                </a:solidFill>
                <a:latin typeface="Calibri"/>
              </a:rPr>
              <a:t>Public Relations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2"/>
                </a:solidFill>
                <a:latin typeface="Calibri"/>
              </a:rPr>
              <a:t>Broadcasting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2"/>
                </a:solidFill>
                <a:latin typeface="Calibri"/>
              </a:rPr>
              <a:t>Photo-journalism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2"/>
                </a:solidFill>
                <a:latin typeface="Calibri"/>
              </a:rPr>
              <a:t>Sport show producer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2"/>
                </a:solidFill>
                <a:latin typeface="Calibri"/>
              </a:rPr>
              <a:t>Editor, News reporter, Publisher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2"/>
                </a:solidFill>
                <a:latin typeface="Calibri"/>
              </a:rPr>
              <a:t>Radio caster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2"/>
                </a:solidFill>
                <a:latin typeface="Calibri"/>
              </a:rPr>
              <a:t>Market Research 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914400" indent="-384120" defTabSz="91440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2"/>
                </a:solidFill>
                <a:latin typeface="Calibri"/>
              </a:rPr>
              <a:t>e-sports </a:t>
            </a:r>
            <a:endParaRPr b="0" lang="en-US" sz="18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227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7982640" y="639360"/>
            <a:ext cx="2295720" cy="3674520"/>
          </a:xfrm>
          <a:custGeom>
            <a:avLst/>
            <a:gdLst>
              <a:gd name="textAreaLeft" fmla="*/ -360 w 2295720"/>
              <a:gd name="textAreaRight" fmla="*/ 2295720 w 2295720"/>
              <a:gd name="textAreaTop" fmla="*/ -360 h 3674520"/>
              <a:gd name="textAreaBottom" fmla="*/ 3674520 h 3674520"/>
            </a:gdLst>
            <a:ahLst/>
            <a:rect l="textAreaLeft" t="textAreaTop" r="textAreaRight" b="textAreaBottom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228" name="Picture 6" descr="Image result for IIT kgp"/>
          <p:cNvPicPr/>
          <p:nvPr/>
        </p:nvPicPr>
        <p:blipFill>
          <a:blip r:embed="rId2"/>
          <a:stretch/>
        </p:blipFill>
        <p:spPr>
          <a:xfrm>
            <a:off x="1666800" y="528120"/>
            <a:ext cx="428400" cy="466200"/>
          </a:xfrm>
          <a:prstGeom prst="rect">
            <a:avLst/>
          </a:prstGeom>
          <a:ln w="0">
            <a:noFill/>
          </a:ln>
        </p:spPr>
      </p:pic>
      <p:sp>
        <p:nvSpPr>
          <p:cNvPr id="229" name="TextBox 5"/>
          <p:cNvSpPr/>
          <p:nvPr/>
        </p:nvSpPr>
        <p:spPr>
          <a:xfrm>
            <a:off x="797760" y="6149520"/>
            <a:ext cx="6094080" cy="41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IN" sz="1000" spc="-1" strike="noStrike" u="sng">
                <a:solidFill>
                  <a:schemeClr val="dk1"/>
                </a:solidFill>
                <a:uFillTx/>
                <a:latin typeface="Franklin Gothic Book"/>
                <a:hlinkClick r:id="rId3"/>
              </a:rPr>
              <a:t>https://www.forbes.com/sites/jasonbelzer/2014/02/05/sports-industry-101-breaking-into-the-business-of-sports/?sh=60fe6c173db9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371600" y="1344600"/>
            <a:ext cx="9600840" cy="82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US" sz="3600" spc="-1" strike="noStrike">
                <a:solidFill>
                  <a:schemeClr val="dk2"/>
                </a:solidFill>
                <a:latin typeface="Calibri Light"/>
              </a:rPr>
              <a:t>Sports psychologist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1488240" y="2214360"/>
            <a:ext cx="9188640" cy="390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SzPct val="75000"/>
              <a:buFont typeface="Franklin Gothic Book"/>
              <a:buChar char="■"/>
            </a:pPr>
            <a:r>
              <a:rPr b="0" lang="en-IN" sz="2200" spc="-1" strike="noStrike">
                <a:solidFill>
                  <a:schemeClr val="dk2"/>
                </a:solidFill>
                <a:latin typeface="Calibri"/>
                <a:ea typeface="Calibri"/>
              </a:rPr>
              <a:t>Assess the level of psychological strength in elite performers to set a standard 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SzPct val="75000"/>
              <a:buFont typeface="Franklin Gothic Book"/>
              <a:buChar char="■"/>
            </a:pPr>
            <a:r>
              <a:rPr b="0" lang="en-IN" sz="2200" spc="-1" strike="noStrike">
                <a:solidFill>
                  <a:schemeClr val="dk2"/>
                </a:solidFill>
                <a:latin typeface="Calibri"/>
                <a:ea typeface="Calibri"/>
              </a:rPr>
              <a:t>Enrich mental prowess for optimal performance by brain-train methods 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SzPct val="75000"/>
              <a:buFont typeface="Franklin Gothic Book"/>
              <a:buChar char="■"/>
            </a:pPr>
            <a:r>
              <a:rPr b="0" lang="en-IN" sz="2200" spc="-1" strike="noStrike">
                <a:solidFill>
                  <a:schemeClr val="dk2"/>
                </a:solidFill>
                <a:latin typeface="Calibri"/>
                <a:ea typeface="Calibri"/>
              </a:rPr>
              <a:t>How to develop resilience, social skills &amp; bonding with competitors? 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SzPct val="75000"/>
              <a:buFont typeface="Franklin Gothic Book"/>
              <a:buChar char="■"/>
            </a:pPr>
            <a:r>
              <a:rPr b="0" lang="en-IN" sz="2200" spc="-1" strike="noStrike">
                <a:solidFill>
                  <a:schemeClr val="dk2"/>
                </a:solidFill>
                <a:latin typeface="Calibri"/>
                <a:ea typeface="Calibri"/>
              </a:rPr>
              <a:t>How to get rid of anxiety / isolation in a team?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SzPct val="75000"/>
              <a:buFont typeface="Franklin Gothic Book"/>
              <a:buChar char="■"/>
            </a:pPr>
            <a:r>
              <a:rPr b="0" lang="en-IN" sz="2200" spc="-1" strike="noStrike">
                <a:solidFill>
                  <a:schemeClr val="dk2"/>
                </a:solidFill>
                <a:latin typeface="Calibri"/>
                <a:ea typeface="Calibri"/>
              </a:rPr>
              <a:t>How to retain psychological ‘edge’ in face of intense competition? 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</p:txBody>
      </p:sp>
      <p:pic>
        <p:nvPicPr>
          <p:cNvPr id="232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28120"/>
            <a:ext cx="428400" cy="4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371600" y="1147680"/>
            <a:ext cx="9600840" cy="102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466"/>
          </a:bodyPr>
          <a:p>
            <a:pPr indent="0" algn="ctr" defTabSz="914400">
              <a:lnSpc>
                <a:spcPct val="89000"/>
              </a:lnSpc>
              <a:buNone/>
            </a:pPr>
            <a:r>
              <a:rPr b="0" lang="en-IN" sz="3200" spc="-1" strike="noStrike">
                <a:solidFill>
                  <a:srgbClr val="313131"/>
                </a:solidFill>
                <a:latin typeface="Calibri"/>
              </a:rPr>
              <a:t>Colleges in India offer study in Sports</a:t>
            </a:r>
            <a:br>
              <a:rPr sz="4400"/>
            </a:br>
            <a:endParaRPr b="0" lang="en-US" sz="32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1371600" y="1945440"/>
            <a:ext cx="4535640" cy="432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3472"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313131"/>
              </a:buClr>
              <a:buFont typeface="Wingdings" charset="2"/>
              <a:buChar char=""/>
            </a:pPr>
            <a:r>
              <a:rPr b="0" lang="en-IN" sz="3300" spc="-1" strike="noStrike">
                <a:solidFill>
                  <a:srgbClr val="313131"/>
                </a:solidFill>
                <a:latin typeface="Calibri"/>
              </a:rPr>
              <a:t>Netaji Subhash National Institute of Sports, Patiala</a:t>
            </a:r>
            <a:endParaRPr b="0" lang="en-US" sz="33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313131"/>
              </a:buClr>
              <a:buFont typeface="Wingdings" charset="2"/>
              <a:buChar char=""/>
            </a:pPr>
            <a:r>
              <a:rPr b="0" lang="en-IN" sz="3300" spc="-1" strike="noStrike">
                <a:solidFill>
                  <a:srgbClr val="313131"/>
                </a:solidFill>
                <a:latin typeface="Calibri"/>
              </a:rPr>
              <a:t>Indira Gandhi Institute of Physical Education and Sports Sciences, New Delhi</a:t>
            </a:r>
            <a:endParaRPr b="0" lang="en-US" sz="33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313131"/>
              </a:buClr>
              <a:buFont typeface="Wingdings" charset="2"/>
              <a:buChar char=""/>
            </a:pPr>
            <a:r>
              <a:rPr b="0" lang="en-IN" sz="3300" spc="-1" strike="noStrike">
                <a:solidFill>
                  <a:srgbClr val="313131"/>
                </a:solidFill>
                <a:latin typeface="Calibri"/>
              </a:rPr>
              <a:t>Lakshmibai National Institute of Physical Education, Gwalior and Thiruvananthapuram</a:t>
            </a:r>
            <a:endParaRPr b="0" lang="en-US" sz="33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313131"/>
              </a:buClr>
              <a:buFont typeface="Wingdings" charset="2"/>
              <a:buChar char=""/>
            </a:pPr>
            <a:r>
              <a:rPr b="0" lang="en-IN" sz="3300" spc="-1" strike="noStrike">
                <a:solidFill>
                  <a:srgbClr val="313131"/>
                </a:solidFill>
                <a:latin typeface="Calibri"/>
              </a:rPr>
              <a:t>National Academy of Sports Management, Ahmedabad, Delhi, Jaipur, Mumbai</a:t>
            </a:r>
            <a:endParaRPr b="0" lang="en-US" sz="33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313131"/>
              </a:buClr>
              <a:buFont typeface="Wingdings" charset="2"/>
              <a:buChar char=""/>
            </a:pPr>
            <a:r>
              <a:rPr b="0" lang="en-IN" sz="3300" spc="-1" strike="noStrike">
                <a:solidFill>
                  <a:srgbClr val="313131"/>
                </a:solidFill>
                <a:latin typeface="Calibri"/>
              </a:rPr>
              <a:t>International Institute of Sports Management, Mumbai</a:t>
            </a:r>
            <a:endParaRPr b="0" lang="en-US" sz="33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313131"/>
              </a:buClr>
              <a:buFont typeface="Wingdings" charset="2"/>
              <a:buChar char=""/>
            </a:pPr>
            <a:r>
              <a:rPr b="0" lang="en-IN" sz="3300" spc="-1" strike="noStrike">
                <a:solidFill>
                  <a:srgbClr val="313131"/>
                </a:solidFill>
                <a:latin typeface="Calibri"/>
              </a:rPr>
              <a:t>Tata Football Academy, Jamshedpur</a:t>
            </a:r>
            <a:endParaRPr b="0" lang="en-US" sz="33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313131"/>
              </a:buClr>
              <a:buFont typeface="Wingdings" charset="2"/>
              <a:buChar char=""/>
            </a:pPr>
            <a:r>
              <a:rPr b="0" lang="en-IN" sz="3300" spc="-1" strike="noStrike">
                <a:solidFill>
                  <a:srgbClr val="313131"/>
                </a:solidFill>
                <a:latin typeface="Calibri"/>
              </a:rPr>
              <a:t>National Cricket Academy, Bangalore</a:t>
            </a:r>
            <a:endParaRPr b="0" lang="en-US" sz="33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313131"/>
              </a:buClr>
              <a:buFont typeface="Wingdings" charset="2"/>
              <a:buChar char=""/>
            </a:pPr>
            <a:r>
              <a:rPr b="0" lang="en-IN" sz="3300" spc="-1" strike="noStrike">
                <a:solidFill>
                  <a:srgbClr val="313131"/>
                </a:solidFill>
                <a:latin typeface="Calibri"/>
              </a:rPr>
              <a:t>Algappa University, Tamil Nadu</a:t>
            </a:r>
            <a:endParaRPr b="0" lang="en-US" sz="33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313131"/>
              </a:buClr>
              <a:buFont typeface="Wingdings" charset="2"/>
              <a:buChar char=""/>
            </a:pPr>
            <a:r>
              <a:rPr b="0" lang="en-IN" sz="3300" spc="-1" strike="noStrike">
                <a:solidFill>
                  <a:srgbClr val="313131"/>
                </a:solidFill>
                <a:latin typeface="Calibri"/>
              </a:rPr>
              <a:t>Institute of Social Welfare and Business Management – West Bengal</a:t>
            </a:r>
            <a:endParaRPr b="0" lang="en-US" sz="33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</a:pP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235" name="TextBox 4"/>
          <p:cNvSpPr/>
          <p:nvPr/>
        </p:nvSpPr>
        <p:spPr>
          <a:xfrm>
            <a:off x="6625080" y="1807200"/>
            <a:ext cx="497520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457200">
              <a:lnSpc>
                <a:spcPct val="100000"/>
              </a:lnSpc>
              <a:buClr>
                <a:srgbClr val="313131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313131"/>
                </a:solidFill>
                <a:latin typeface="Calibri"/>
              </a:rPr>
              <a:t>University of Technology and Management – Meghalaya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313131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313131"/>
                </a:solidFill>
                <a:latin typeface="Calibri"/>
              </a:rPr>
              <a:t>National Academy of Sports Management – Maharashtra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313131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313131"/>
                </a:solidFill>
                <a:latin typeface="Calibri"/>
              </a:rPr>
              <a:t>Centurion Univ of Technology &amp; Management – Orissa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313131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313131"/>
                </a:solidFill>
                <a:latin typeface="Calibri"/>
              </a:rPr>
              <a:t>Dhyan Chand Sports College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313131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313131"/>
                </a:solidFill>
                <a:latin typeface="Calibri"/>
              </a:rPr>
              <a:t>Indian Institute of Social Welfare &amp; Business Management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313131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313131"/>
                </a:solidFill>
                <a:latin typeface="Calibri"/>
              </a:rPr>
              <a:t>Gujarat University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313131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313131"/>
                </a:solidFill>
                <a:latin typeface="Calibri"/>
              </a:rPr>
              <a:t>Symbiosis School of Sport Sciences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313131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313131"/>
                </a:solidFill>
                <a:latin typeface="Calibri"/>
              </a:rPr>
              <a:t>George College, Kolkata, West Bengal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313131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313131"/>
                </a:solidFill>
                <a:latin typeface="Calibri"/>
              </a:rPr>
              <a:t>Institute of Sports Management, ISST, Pune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313131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313131"/>
                </a:solidFill>
                <a:latin typeface="Calibri"/>
              </a:rPr>
              <a:t>Tamil Nadu Physical Education &amp; Sports University, Chennai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28120"/>
            <a:ext cx="428400" cy="4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5" descr=""/>
          <p:cNvPicPr/>
          <p:nvPr/>
        </p:nvPicPr>
        <p:blipFill>
          <a:blip r:embed="rId1"/>
          <a:stretch/>
        </p:blipFill>
        <p:spPr>
          <a:xfrm>
            <a:off x="293400" y="6265080"/>
            <a:ext cx="558000" cy="59256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1" descr=""/>
          <p:cNvPicPr/>
          <p:nvPr/>
        </p:nvPicPr>
        <p:blipFill>
          <a:blip r:embed="rId2"/>
          <a:stretch/>
        </p:blipFill>
        <p:spPr>
          <a:xfrm>
            <a:off x="4613040" y="1636560"/>
            <a:ext cx="3553920" cy="358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057400" y="890640"/>
            <a:ext cx="8000640" cy="6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9000"/>
              </a:lnSpc>
              <a:buNone/>
            </a:pPr>
            <a:r>
              <a:rPr b="0" lang="en-US" sz="3600" spc="-1" strike="noStrike">
                <a:solidFill>
                  <a:schemeClr val="dk1"/>
                </a:solidFill>
                <a:latin typeface="Calibri"/>
              </a:rPr>
              <a:t>Decidophobia…in career choice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409360" y="2195640"/>
            <a:ext cx="4520880" cy="375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Choice vs. Compulsion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Stability vs. Dynamicity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Pride vs. Brand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Economic vs. Social reward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Life vs. Career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</p:txBody>
      </p:sp>
      <p:pic>
        <p:nvPicPr>
          <p:cNvPr id="116" name="Picture 4" descr="F:\decision\tarita\decision-making.jpg"/>
          <p:cNvPicPr/>
          <p:nvPr/>
        </p:nvPicPr>
        <p:blipFill>
          <a:blip r:embed="rId1"/>
          <a:stretch/>
        </p:blipFill>
        <p:spPr>
          <a:xfrm>
            <a:off x="1446120" y="2421000"/>
            <a:ext cx="2999880" cy="285264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6" descr="Image result for IIT kgp"/>
          <p:cNvPicPr/>
          <p:nvPr/>
        </p:nvPicPr>
        <p:blipFill>
          <a:blip r:embed="rId2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371600" y="1165320"/>
            <a:ext cx="9600840" cy="100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US" sz="3600" spc="-1" strike="noStrike">
                <a:solidFill>
                  <a:schemeClr val="dk2"/>
                </a:solidFill>
                <a:latin typeface="Calibri"/>
              </a:rPr>
              <a:t>Sports vs Academics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19" name="Content Placeholder 3" descr=""/>
          <p:cNvPicPr/>
          <p:nvPr/>
        </p:nvPicPr>
        <p:blipFill>
          <a:blip r:embed="rId1"/>
          <a:stretch/>
        </p:blipFill>
        <p:spPr>
          <a:xfrm>
            <a:off x="8140320" y="550440"/>
            <a:ext cx="3817440" cy="2383560"/>
          </a:xfrm>
          <a:prstGeom prst="rect">
            <a:avLst/>
          </a:prstGeom>
          <a:ln w="0">
            <a:noFill/>
          </a:ln>
        </p:spPr>
      </p:pic>
      <p:sp>
        <p:nvSpPr>
          <p:cNvPr id="120" name="TextBox 5"/>
          <p:cNvSpPr/>
          <p:nvPr/>
        </p:nvSpPr>
        <p:spPr>
          <a:xfrm>
            <a:off x="1202040" y="2662920"/>
            <a:ext cx="10299240" cy="40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How does Rohan feel?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425a43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accent4">
                    <a:lumMod val="50000"/>
                  </a:schemeClr>
                </a:solidFill>
                <a:latin typeface="Calibri"/>
              </a:rPr>
              <a:t>"</a:t>
            </a:r>
            <a:r>
              <a:rPr b="0" lang="en-US" sz="2000" spc="-1" strike="noStrike">
                <a:solidFill>
                  <a:srgbClr val="003300"/>
                </a:solidFill>
                <a:latin typeface="Calibri"/>
              </a:rPr>
              <a:t>My parents are great, but why do they always tell me what to do? It stresses me out."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0033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3300"/>
                </a:solidFill>
                <a:latin typeface="Calibri"/>
              </a:rPr>
              <a:t>"Why does mom keep a tab on every minute of mine? She is over-scheduling me though I know that she wants me to focus on studies too."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0033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3300"/>
                </a:solidFill>
                <a:latin typeface="Calibri"/>
              </a:rPr>
              <a:t>"It is like I'm never quite good enough; I can't fully please my parents, either in sports or studies.“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Rohan's mom has her own set of thoughts: 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a50021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50021"/>
                </a:solidFill>
                <a:latin typeface="Calibri"/>
              </a:rPr>
              <a:t>"By the time he is home, he will again be too tired to finish his homework."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a50021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50021"/>
                </a:solidFill>
                <a:latin typeface="Calibri"/>
              </a:rPr>
              <a:t>"What if he doesn't turn out to be a good sports person and lags behind in studies too?"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457200">
              <a:lnSpc>
                <a:spcPct val="100000"/>
              </a:lnSpc>
              <a:buClr>
                <a:srgbClr val="a50021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50021"/>
                </a:solidFill>
                <a:latin typeface="Calibri"/>
              </a:rPr>
              <a:t>"I hope he understands one day, that I am doing this for his own good!"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Box 7"/>
          <p:cNvSpPr/>
          <p:nvPr/>
        </p:nvSpPr>
        <p:spPr>
          <a:xfrm>
            <a:off x="3048120" y="6382800"/>
            <a:ext cx="7754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IN" sz="1200" spc="-1" strike="noStrike">
                <a:solidFill>
                  <a:schemeClr val="dk1"/>
                </a:solidFill>
                <a:latin typeface="Calibri"/>
              </a:rPr>
              <a:t>https://www.indiatoday.in/education-today/featurephilia/story/balancing-sports-and-academics-330125-2016-07-19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Picture 6" descr="Image result for IIT kgp"/>
          <p:cNvPicPr/>
          <p:nvPr/>
        </p:nvPicPr>
        <p:blipFill>
          <a:blip r:embed="rId2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471520" y="1110960"/>
            <a:ext cx="3052800" cy="42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IN" sz="3200" spc="-1" strike="noStrike">
                <a:solidFill>
                  <a:schemeClr val="dk2"/>
                </a:solidFill>
                <a:latin typeface="Calibri"/>
              </a:rPr>
              <a:t>Misconceptions </a:t>
            </a:r>
            <a:r>
              <a:rPr b="0" lang="en-IN" sz="3200" spc="-1" strike="noStrike">
                <a:solidFill>
                  <a:schemeClr val="dk2"/>
                </a:solidFill>
                <a:latin typeface="Arial Narrow"/>
              </a:rPr>
              <a:t> </a:t>
            </a:r>
            <a:endParaRPr b="0" lang="en-US" sz="32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073720" y="1610640"/>
            <a:ext cx="3858120" cy="448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84120" indent="-180000" defTabSz="914400">
              <a:lnSpc>
                <a:spcPts val="2999"/>
              </a:lnSpc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The core of ‘sports &amp; well being’ is ‘success’ only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180000" defTabSz="914400">
              <a:lnSpc>
                <a:spcPts val="2999"/>
              </a:lnSpc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Mental training focuses on negatives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180000" defTabSz="914400">
              <a:lnSpc>
                <a:spcPts val="2999"/>
              </a:lnSpc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Mental conditioning is only for athletes who are weak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180000" defTabSz="914400">
              <a:lnSpc>
                <a:spcPts val="2999"/>
              </a:lnSpc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Nice guys rarely wins the race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180000" defTabSz="914400">
              <a:lnSpc>
                <a:spcPts val="2999"/>
              </a:lnSpc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chemeClr val="dk2"/>
                </a:solidFill>
                <a:latin typeface="Calibri"/>
              </a:rPr>
              <a:t>Winners shall practice-till-they-drop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2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43560" y="1185120"/>
            <a:ext cx="2295720" cy="3674520"/>
          </a:xfrm>
          <a:custGeom>
            <a:avLst/>
            <a:gdLst>
              <a:gd name="textAreaLeft" fmla="*/ -360 w 2295720"/>
              <a:gd name="textAreaRight" fmla="*/ 2295720 w 2295720"/>
              <a:gd name="textAreaTop" fmla="*/ -360 h 3674520"/>
              <a:gd name="textAreaBottom" fmla="*/ 3674520 h 3674520"/>
            </a:gdLst>
            <a:ahLst/>
            <a:rect l="textAreaLeft" t="textAreaTop" r="textAreaRight" b="textAreaBottom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37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457200">
              <a:lnSpc>
                <a:spcPct val="90000"/>
              </a:lnSpc>
              <a:spcAft>
                <a:spcPts val="601"/>
              </a:spcAft>
              <a:buNone/>
              <a:defRPr b="0" lang="en-US" sz="2200" spc="-1" strike="noStrike">
                <a:solidFill>
                  <a:schemeClr val="dk1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90000"/>
              </a:lnSpc>
              <a:spcAft>
                <a:spcPts val="601"/>
              </a:spcAft>
              <a:buNone/>
            </a:pPr>
            <a:fld id="{636033C1-3D1F-4E74-A52A-B075C3A6B3CB}" type="slidenum">
              <a:rPr b="0" lang="en-US" sz="2200" spc="-1" strike="noStrike">
                <a:solidFill>
                  <a:schemeClr val="dk1"/>
                </a:solidFill>
                <a:latin typeface="Arial Narrow"/>
              </a:rPr>
              <a:t>&lt;number&gt;</a:t>
            </a:fld>
            <a:endParaRPr b="0" lang="en-IN" sz="2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28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8" descr=""/>
          <p:cNvPicPr/>
          <p:nvPr/>
        </p:nvPicPr>
        <p:blipFill>
          <a:blip r:embed="rId2"/>
          <a:stretch/>
        </p:blipFill>
        <p:spPr>
          <a:xfrm>
            <a:off x="453240" y="1610640"/>
            <a:ext cx="6900120" cy="31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390000" y="1335600"/>
            <a:ext cx="5496840" cy="83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422" lnSpcReduction="10000"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IN" sz="3200" spc="-1" strike="noStrike">
                <a:solidFill>
                  <a:schemeClr val="dk2"/>
                </a:solidFill>
                <a:latin typeface="Calibri"/>
              </a:rPr>
              <a:t>Why well-being is important...?</a:t>
            </a:r>
            <a:endParaRPr b="0" lang="en-US" sz="3200" spc="-1" strike="noStrike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31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1365120" y="1205640"/>
            <a:ext cx="4145400" cy="524736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390000" y="2286000"/>
            <a:ext cx="5126760" cy="358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441"/>
          </a:bodyPr>
          <a:p>
            <a:pPr marL="384120" indent="-384120" defTabSz="914400">
              <a:lnSpc>
                <a:spcPct val="94000"/>
              </a:lnSpc>
              <a:spcBef>
                <a:spcPts val="6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IN" sz="2000" spc="-1" strike="noStrike">
                <a:solidFill>
                  <a:schemeClr val="dk2"/>
                </a:solidFill>
                <a:latin typeface="Calibri"/>
              </a:rPr>
              <a:t>to develop a psychological ‘edge’ in competitive sports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6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IN" sz="2000" spc="-1" strike="noStrike">
                <a:solidFill>
                  <a:schemeClr val="dk2"/>
                </a:solidFill>
                <a:latin typeface="Calibri"/>
              </a:rPr>
              <a:t>to manage failure, &amp; to avoid second thoughts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6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IN" sz="2000" spc="-1" strike="noStrike">
                <a:solidFill>
                  <a:schemeClr val="dk2"/>
                </a:solidFill>
                <a:latin typeface="Calibri"/>
              </a:rPr>
              <a:t>to develop social skills &amp; bonding with teammates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6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IN" sz="2000" spc="-1" strike="noStrike">
                <a:solidFill>
                  <a:schemeClr val="dk2"/>
                </a:solidFill>
                <a:latin typeface="Calibri"/>
              </a:rPr>
              <a:t>to manage stress, anxiety /isolation, &amp; peer relationship within &amp; outside the games 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601"/>
              </a:spcBef>
              <a:spcAft>
                <a:spcPts val="201"/>
              </a:spcAft>
              <a:buClr>
                <a:srgbClr val="191b0e"/>
              </a:buClr>
              <a:buFont typeface="Wingdings" charset="2"/>
              <a:buChar char=""/>
            </a:pPr>
            <a:r>
              <a:rPr b="0" lang="en-IN" sz="2000" spc="-1" strike="noStrike">
                <a:solidFill>
                  <a:schemeClr val="dk2"/>
                </a:solidFill>
                <a:latin typeface="Calibri"/>
              </a:rPr>
              <a:t>to build a paired career to avoid post-career difficulties</a:t>
            </a: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38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457200">
              <a:lnSpc>
                <a:spcPct val="90000"/>
              </a:lnSpc>
              <a:spcAft>
                <a:spcPts val="601"/>
              </a:spcAft>
              <a:buNone/>
              <a:defRPr b="0" lang="en-US" sz="2200" spc="-1" strike="noStrike">
                <a:solidFill>
                  <a:schemeClr val="dk1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90000"/>
              </a:lnSpc>
              <a:spcAft>
                <a:spcPts val="601"/>
              </a:spcAft>
              <a:buNone/>
            </a:pPr>
            <a:fld id="{F73E1C7F-D867-4FBA-8682-AEADEF68CCC7}" type="slidenum">
              <a:rPr b="0" lang="en-US" sz="2200" spc="-1" strike="noStrike">
                <a:solidFill>
                  <a:schemeClr val="dk1"/>
                </a:solidFill>
                <a:latin typeface="Arial Narrow"/>
              </a:rPr>
              <a:t>&lt;number&gt;</a:t>
            </a:fld>
            <a:endParaRPr b="0" lang="en-IN" sz="2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5" name="Picture 6" descr="Image result for IIT kgp"/>
          <p:cNvPicPr/>
          <p:nvPr/>
        </p:nvPicPr>
        <p:blipFill>
          <a:blip r:embed="rId2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/>
          </p:nvPr>
        </p:nvSpPr>
        <p:spPr>
          <a:xfrm>
            <a:off x="2238480" y="2286000"/>
            <a:ext cx="6428880" cy="394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441"/>
          </a:bodyPr>
          <a:p>
            <a:pPr lvl="1" marL="540000" indent="-457200" defTabSz="914400">
              <a:lnSpc>
                <a:spcPts val="2999"/>
              </a:lnSpc>
              <a:spcBef>
                <a:spcPts val="601"/>
              </a:spcBef>
              <a:buClr>
                <a:srgbClr val="004600"/>
              </a:buClr>
              <a:buFont typeface="Wingdings" charset="2"/>
              <a:buChar char=""/>
            </a:pPr>
            <a:r>
              <a:rPr b="0" lang="en-IN" sz="2200" spc="-1" strike="noStrike">
                <a:solidFill>
                  <a:srgbClr val="000000"/>
                </a:solidFill>
                <a:latin typeface="Calibri"/>
              </a:rPr>
              <a:t>Can physical feat or technical skill alone win medal in highly competitive sport?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540000" indent="-457200" defTabSz="914400">
              <a:lnSpc>
                <a:spcPts val="2999"/>
              </a:lnSpc>
              <a:spcBef>
                <a:spcPts val="601"/>
              </a:spcBef>
              <a:buClr>
                <a:srgbClr val="004600"/>
              </a:buClr>
              <a:buFont typeface="Wingdings" charset="2"/>
              <a:buChar char=""/>
            </a:pPr>
            <a:r>
              <a:rPr b="0" lang="en-IN" sz="2200" spc="-1" strike="noStrike">
                <a:solidFill>
                  <a:srgbClr val="000000"/>
                </a:solidFill>
                <a:latin typeface="Calibri"/>
              </a:rPr>
              <a:t>What crucial mental aspect separates a medal winner from the rest?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540000" indent="-457200" defTabSz="914400">
              <a:lnSpc>
                <a:spcPts val="2999"/>
              </a:lnSpc>
              <a:spcBef>
                <a:spcPts val="601"/>
              </a:spcBef>
              <a:buClr>
                <a:srgbClr val="004600"/>
              </a:buClr>
              <a:buFont typeface="Wingdings" charset="2"/>
              <a:buChar char=""/>
            </a:pPr>
            <a:r>
              <a:rPr b="0" lang="en-IN" sz="2200" spc="-1" strike="noStrike">
                <a:solidFill>
                  <a:srgbClr val="000000"/>
                </a:solidFill>
                <a:latin typeface="Calibri"/>
              </a:rPr>
              <a:t>How ordinary athletes upset their more touted opponents in high-stake competitions?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lvl="1" marL="540000" indent="-457200" defTabSz="914400">
              <a:lnSpc>
                <a:spcPts val="2999"/>
              </a:lnSpc>
              <a:spcBef>
                <a:spcPts val="601"/>
              </a:spcBef>
              <a:buClr>
                <a:srgbClr val="004600"/>
              </a:buClr>
              <a:buFont typeface="Wingdings" charset="2"/>
              <a:buChar char=""/>
            </a:pPr>
            <a:r>
              <a:rPr b="0" lang="en-IN" sz="2200" spc="-1" strike="noStrike">
                <a:solidFill>
                  <a:srgbClr val="000000"/>
                </a:solidFill>
                <a:latin typeface="Calibri"/>
              </a:rPr>
              <a:t>Why ‘athlete readiness’ is also important outside the narrow focus of medal winning?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ts val="3501"/>
              </a:lnSpc>
              <a:spcBef>
                <a:spcPts val="499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ldNum" idx="39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1AB671D-E7D2-429B-AC78-50EEBE444E39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2295000" y="1357200"/>
            <a:ext cx="531468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Major Questions...</a:t>
            </a:r>
            <a:endParaRPr b="0" lang="en-US" sz="32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39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6" descr="C:\Users\babu\Desktop\badminton-players-770x300.png"/>
          <p:cNvPicPr/>
          <p:nvPr/>
        </p:nvPicPr>
        <p:blipFill>
          <a:blip r:embed="rId2"/>
          <a:stretch/>
        </p:blipFill>
        <p:spPr>
          <a:xfrm>
            <a:off x="7042320" y="571680"/>
            <a:ext cx="3482640" cy="135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/>
          </p:nvPr>
        </p:nvSpPr>
        <p:spPr>
          <a:xfrm>
            <a:off x="2666880" y="2269800"/>
            <a:ext cx="6055200" cy="323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9943"/>
          </a:bodyPr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…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not about Medals only, it’s about the journey behind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…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not about Winners only, more about those who face hurdles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…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not about failure only, it’s about those who learn to bounce back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…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not about developing ‘self’, it’s about growing with others, developing ‘between’-ness in team</a:t>
            </a: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  <a:p>
            <a:pPr indent="0" defTabSz="914400">
              <a:lnSpc>
                <a:spcPts val="3501"/>
              </a:lnSpc>
              <a:spcBef>
                <a:spcPts val="499"/>
              </a:spcBef>
              <a:spcAft>
                <a:spcPts val="201"/>
              </a:spcAft>
              <a:buNone/>
            </a:pPr>
            <a:endParaRPr b="0" lang="en-US" sz="22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ldNum" idx="40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1FAA885-95FD-4E9C-B39C-135B0F7F790F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title"/>
          </p:nvPr>
        </p:nvSpPr>
        <p:spPr>
          <a:xfrm>
            <a:off x="2809800" y="1071720"/>
            <a:ext cx="531468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IN" sz="3600" spc="-1" strike="noStrike">
                <a:solidFill>
                  <a:schemeClr val="dk1"/>
                </a:solidFill>
                <a:latin typeface="Calibri"/>
              </a:rPr>
              <a:t>Our focus... in well-being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44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0004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2" descr=""/>
          <p:cNvPicPr/>
          <p:nvPr/>
        </p:nvPicPr>
        <p:blipFill>
          <a:blip r:embed="rId2"/>
          <a:stretch/>
        </p:blipFill>
        <p:spPr>
          <a:xfrm>
            <a:off x="8507880" y="140040"/>
            <a:ext cx="3599280" cy="202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/>
          </p:nvPr>
        </p:nvSpPr>
        <p:spPr>
          <a:xfrm>
            <a:off x="3095640" y="1917720"/>
            <a:ext cx="5785920" cy="436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84120" indent="-384120" defTabSz="914400">
              <a:lnSpc>
                <a:spcPts val="2500"/>
              </a:lnSpc>
              <a:spcBef>
                <a:spcPts val="6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Exercise physiology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2500"/>
              </a:lnSpc>
              <a:spcBef>
                <a:spcPts val="6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Sports bio-mechanics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2500"/>
              </a:lnSpc>
              <a:spcBef>
                <a:spcPts val="6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Physiotherapy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2500"/>
              </a:lnSpc>
              <a:spcBef>
                <a:spcPts val="6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Sports medicine &amp; nutrition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2500"/>
              </a:lnSpc>
              <a:spcBef>
                <a:spcPts val="6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Strength &amp; conditioning science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2500"/>
              </a:lnSpc>
              <a:spcBef>
                <a:spcPts val="6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Kin-anthropometry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2500"/>
              </a:lnSpc>
              <a:spcBef>
                <a:spcPts val="6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Computational performance analysis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2500"/>
              </a:lnSpc>
              <a:spcBef>
                <a:spcPts val="601"/>
              </a:spcBef>
              <a:spcAft>
                <a:spcPts val="2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Sports tool technology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  <a:p>
            <a:pPr marL="384120" indent="-384120" defTabSz="914400">
              <a:lnSpc>
                <a:spcPts val="2500"/>
              </a:lnSpc>
              <a:spcBef>
                <a:spcPts val="601"/>
              </a:spcBef>
              <a:spcAft>
                <a:spcPts val="201"/>
              </a:spcAft>
              <a:buClr>
                <a:srgbClr val="86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860000"/>
                </a:solidFill>
                <a:latin typeface="Calibri"/>
              </a:rPr>
              <a:t>Sports psychology</a:t>
            </a:r>
            <a:endParaRPr b="0" lang="en-US" sz="2400" spc="-1" strike="noStrike">
              <a:solidFill>
                <a:schemeClr val="dk2"/>
              </a:solidFill>
              <a:latin typeface="Franklin Gothic Book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ldNum" idx="41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400" spc="-1" strike="noStrike">
                <a:solidFill>
                  <a:schemeClr val="dk2"/>
                </a:solidFill>
                <a:latin typeface="Arial Narrow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369FE09-2E70-4E22-93C1-3154FEDB45C8}" type="slidenum">
              <a:rPr b="0" lang="en-US" sz="1400" spc="-1" strike="noStrike">
                <a:solidFill>
                  <a:schemeClr val="dk2"/>
                </a:solidFill>
                <a:latin typeface="Arial Narrow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title"/>
          </p:nvPr>
        </p:nvSpPr>
        <p:spPr>
          <a:xfrm>
            <a:off x="2420640" y="1000800"/>
            <a:ext cx="82382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9000"/>
              </a:lnSpc>
              <a:buNone/>
            </a:pPr>
            <a:r>
              <a:rPr b="0" lang="en-IN" sz="3600" spc="-1" strike="noStrike">
                <a:solidFill>
                  <a:schemeClr val="dk1"/>
                </a:solidFill>
                <a:latin typeface="Calibri Light"/>
              </a:rPr>
              <a:t>Disciplines that contribute to sports science</a:t>
            </a:r>
            <a:endParaRPr b="0" lang="en-US" sz="3600" spc="-1" strike="noStrike">
              <a:solidFill>
                <a:schemeClr val="dk1"/>
              </a:solidFill>
              <a:latin typeface="Franklin Gothic Book"/>
            </a:endParaRPr>
          </a:p>
        </p:txBody>
      </p:sp>
      <p:pic>
        <p:nvPicPr>
          <p:cNvPr id="149" name="Picture 6" descr="Image result for IIT kgp"/>
          <p:cNvPicPr/>
          <p:nvPr/>
        </p:nvPicPr>
        <p:blipFill>
          <a:blip r:embed="rId1"/>
          <a:stretch/>
        </p:blipFill>
        <p:spPr>
          <a:xfrm>
            <a:off x="1666800" y="528120"/>
            <a:ext cx="428400" cy="46620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7" descr=""/>
          <p:cNvPicPr/>
          <p:nvPr/>
        </p:nvPicPr>
        <p:blipFill>
          <a:blip r:embed="rId2"/>
          <a:stretch/>
        </p:blipFill>
        <p:spPr>
          <a:xfrm>
            <a:off x="8263080" y="3081240"/>
            <a:ext cx="2047680" cy="3133440"/>
          </a:xfrm>
          <a:prstGeom prst="rect">
            <a:avLst/>
          </a:prstGeom>
          <a:ln w="1905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7000"/>
                <a:lumMod val="110000"/>
              </a:schemeClr>
            </a:gs>
            <a:gs pos="50000">
              <a:schemeClr val="phClr">
                <a:tint val="73000"/>
                <a:lumMod val="105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78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in">
          <a:prstDash val="solid"/>
        </a:ln>
        <a:ln w="34925" cap="flat" cmpd="sng" algn="in">
          <a:prstDash val="solid"/>
        </a:ln>
        <a:ln w="19050" cap="flat" cmpd="sng" algn="in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7000"/>
                <a:lumMod val="110000"/>
              </a:schemeClr>
            </a:gs>
            <a:gs pos="50000">
              <a:schemeClr val="phClr">
                <a:tint val="73000"/>
                <a:lumMod val="105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78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in">
          <a:prstDash val="solid"/>
        </a:ln>
        <a:ln w="34925" cap="flat" cmpd="sng" algn="in">
          <a:prstDash val="solid"/>
        </a:ln>
        <a:ln w="19050" cap="flat" cmpd="sng" algn="in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7000"/>
                <a:lumMod val="110000"/>
              </a:schemeClr>
            </a:gs>
            <a:gs pos="50000">
              <a:schemeClr val="phClr">
                <a:tint val="73000"/>
                <a:lumMod val="105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78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in">
          <a:prstDash val="solid"/>
        </a:ln>
        <a:ln w="34925" cap="flat" cmpd="sng" algn="in">
          <a:prstDash val="solid"/>
        </a:ln>
        <a:ln w="19050" cap="flat" cmpd="sng" algn="in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7000"/>
                <a:lumMod val="110000"/>
              </a:schemeClr>
            </a:gs>
            <a:gs pos="50000">
              <a:schemeClr val="phClr">
                <a:tint val="73000"/>
                <a:lumMod val="105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78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in">
          <a:prstDash val="solid"/>
        </a:ln>
        <a:ln w="34925" cap="flat" cmpd="sng" algn="in">
          <a:prstDash val="solid"/>
        </a:ln>
        <a:ln w="19050" cap="flat" cmpd="sng" algn="in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7000"/>
                <a:lumMod val="110000"/>
              </a:schemeClr>
            </a:gs>
            <a:gs pos="50000">
              <a:schemeClr val="phClr">
                <a:tint val="73000"/>
                <a:lumMod val="105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78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in">
          <a:prstDash val="solid"/>
        </a:ln>
        <a:ln w="34925" cap="flat" cmpd="sng" algn="in">
          <a:prstDash val="solid"/>
        </a:ln>
        <a:ln w="19050" cap="flat" cmpd="sng" algn="in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7000"/>
                <a:lumMod val="110000"/>
              </a:schemeClr>
            </a:gs>
            <a:gs pos="50000">
              <a:schemeClr val="phClr">
                <a:tint val="73000"/>
                <a:lumMod val="105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78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in">
          <a:prstDash val="solid"/>
        </a:ln>
        <a:ln w="34925" cap="flat" cmpd="sng" algn="in">
          <a:prstDash val="solid"/>
        </a:ln>
        <a:ln w="19050" cap="flat" cmpd="sng" algn="in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7000"/>
                <a:lumMod val="110000"/>
              </a:schemeClr>
            </a:gs>
            <a:gs pos="50000">
              <a:schemeClr val="phClr">
                <a:tint val="73000"/>
                <a:lumMod val="105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78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in">
          <a:prstDash val="solid"/>
        </a:ln>
        <a:ln w="34925" cap="flat" cmpd="sng" algn="in">
          <a:prstDash val="solid"/>
        </a:ln>
        <a:ln w="19050" cap="flat" cmpd="sng" algn="in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7000"/>
                <a:lumMod val="110000"/>
              </a:schemeClr>
            </a:gs>
            <a:gs pos="50000">
              <a:schemeClr val="phClr">
                <a:tint val="73000"/>
                <a:lumMod val="105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78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in">
          <a:prstDash val="solid"/>
        </a:ln>
        <a:ln w="34925" cap="flat" cmpd="sng" algn="in">
          <a:prstDash val="solid"/>
        </a:ln>
        <a:ln w="19050" cap="flat" cmpd="sng" algn="in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7000"/>
                <a:lumMod val="110000"/>
              </a:schemeClr>
            </a:gs>
            <a:gs pos="50000">
              <a:schemeClr val="phClr">
                <a:tint val="73000"/>
                <a:lumMod val="105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78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in">
          <a:prstDash val="solid"/>
        </a:ln>
        <a:ln w="34925" cap="flat" cmpd="sng" algn="in">
          <a:prstDash val="solid"/>
        </a:ln>
        <a:ln w="19050" cap="flat" cmpd="sng" algn="in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7000"/>
                <a:lumMod val="110000"/>
              </a:schemeClr>
            </a:gs>
            <a:gs pos="50000">
              <a:schemeClr val="phClr">
                <a:tint val="73000"/>
                <a:lumMod val="105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78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in">
          <a:prstDash val="solid"/>
        </a:ln>
        <a:ln w="34925" cap="flat" cmpd="sng" algn="in">
          <a:prstDash val="solid"/>
        </a:ln>
        <a:ln w="19050" cap="flat" cmpd="sng" algn="in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 pitchFamily="0" charset="1"/>
        <a:ea typeface=""/>
        <a:cs typeface=""/>
      </a:majorFont>
      <a:minorFont>
        <a:latin typeface="Franklin Gothic Book" panose="020B05030201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7000"/>
                <a:lumMod val="110000"/>
              </a:schemeClr>
            </a:gs>
            <a:gs pos="50000">
              <a:schemeClr val="phClr">
                <a:tint val="73000"/>
                <a:lumMod val="105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78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in">
          <a:prstDash val="solid"/>
        </a:ln>
        <a:ln w="34925" cap="flat" cmpd="sng" algn="in">
          <a:prstDash val="solid"/>
        </a:ln>
        <a:ln w="19050" cap="flat" cmpd="sng" algn="in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Application>LibreOffice/24.2.5.2$Linux_X86_64 LibreOffice_project/420$Build-2</Application>
  <AppVersion>15.0000</AppVersion>
  <Words>1680</Words>
  <Paragraphs>199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2021-02-10T10:24:43Z</dcterms:created>
  <dc:creator>Happiness</dc:creator>
  <dc:description/>
  <dc:language>en-IN</dc:language>
  <cp:lastModifiedBy/>
  <dcterms:modified xsi:type="dcterms:W3CDTF">2024-09-22T21:23:48Z</dcterms:modified>
  <cp:revision>23</cp:revision>
  <dc:subject/>
  <dc:title>Sports &amp; well-being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25</vt:i4>
  </property>
</Properties>
</file>